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76" r:id="rId4"/>
    <p:sldId id="277" r:id="rId5"/>
    <p:sldId id="259" r:id="rId6"/>
    <p:sldId id="258" r:id="rId7"/>
    <p:sldId id="263" r:id="rId8"/>
    <p:sldId id="264" r:id="rId9"/>
    <p:sldId id="260" r:id="rId10"/>
    <p:sldId id="265" r:id="rId11"/>
    <p:sldId id="266" r:id="rId12"/>
    <p:sldId id="267" r:id="rId13"/>
    <p:sldId id="280" r:id="rId14"/>
    <p:sldId id="274" r:id="rId15"/>
    <p:sldId id="273" r:id="rId16"/>
    <p:sldId id="272" r:id="rId17"/>
    <p:sldId id="279" r:id="rId18"/>
    <p:sldId id="275" r:id="rId19"/>
    <p:sldId id="271" r:id="rId20"/>
    <p:sldId id="278" r:id="rId21"/>
    <p:sldId id="269" r:id="rId22"/>
    <p:sldId id="270" r:id="rId23"/>
    <p:sldId id="268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8878"/>
    <a:srgbClr val="E4D77B"/>
    <a:srgbClr val="776241"/>
    <a:srgbClr val="7E6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RockSTAFF\Court%20Services\Staff\sottacsf\CCJB\JAN%202023\Rockingham-Harrisonburg%20Community%20Criminal%20Justice%20Board%20-%20Public%20Defenders%20Office%20Survey&#160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9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1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3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4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sottacsf\Downloads\Rockingham-Harrisonburg%20Community%20Criminal%20Justice%20Board%20-%20Public%20Defenders%20Office%20Survey&#160;(1-41)%20(3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RockSTAFF\Court%20Services\Staff\sottacsf\CCJB\JAN%202023\Rockingham-Harrisonburg%20Community%20Criminal%20Justice%20Board%20-%20Public%20Defenders%20Office%20Survey&#160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pivotSource>
    <c:name>[Rockingham-Harrisonburg Community Criminal Justice Board - Public Defenders Office Survey .xlsx]Sheet2!PivotTable7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Profession Category: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22225">
              <a:solidFill>
                <a:schemeClr val="lt1"/>
              </a:solidFill>
              <a:round/>
            </a:ln>
            <a:effectLst/>
          </c:spPr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spPr>
            <a:pattFill prst="ltUpDiag">
              <a:fgClr>
                <a:schemeClr val="accent5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rgbClr val="4472C4">
                  <a:alpha val="7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Sheet2!$A$4:$A$8</c:f>
              <c:strCache>
                <c:ptCount val="5"/>
                <c:pt idx="0">
                  <c:v>Commonwealth Attorney's Office</c:v>
                </c:pt>
                <c:pt idx="1">
                  <c:v>Defense Counsel</c:v>
                </c:pt>
                <c:pt idx="2">
                  <c:v>Judge</c:v>
                </c:pt>
                <c:pt idx="3">
                  <c:v>Law Enforcement</c:v>
                </c:pt>
                <c:pt idx="4">
                  <c:v>Pretrial or Probation &amp; Parole</c:v>
                </c:pt>
              </c:strCache>
            </c:strRef>
          </c:cat>
          <c:val>
            <c:numRef>
              <c:f>Sheet2!$B$4:$B$8</c:f>
              <c:numCache>
                <c:formatCode>General</c:formatCode>
                <c:ptCount val="5"/>
                <c:pt idx="0">
                  <c:v>10</c:v>
                </c:pt>
                <c:pt idx="1">
                  <c:v>13</c:v>
                </c:pt>
                <c:pt idx="2">
                  <c:v>2</c:v>
                </c:pt>
                <c:pt idx="3">
                  <c:v>1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96-4691-AD55-0BB2D3239D6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906521120"/>
        <c:axId val="906520288"/>
      </c:barChart>
      <c:catAx>
        <c:axId val="906521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520288"/>
        <c:crosses val="autoZero"/>
        <c:auto val="1"/>
        <c:lblAlgn val="ctr"/>
        <c:lblOffset val="100"/>
        <c:noMultiLvlLbl val="0"/>
      </c:catAx>
      <c:valAx>
        <c:axId val="906520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52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/>
    </a:solidFill>
    <a:ln w="9525" cap="flat" cmpd="sng" algn="ctr">
      <a:solidFill>
        <a:schemeClr val="accent5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pivotSource>
    <c:name>[Rockingham-Harrisonburg Community Criminal Justice Board - Public Defenders Office Survey .xlsx]Sheet24!PivotTable145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As a Defense Counsellor I have been Court-Appointed </a:t>
            </a:r>
          </a:p>
          <a:p>
            <a:pPr>
              <a:defRPr/>
            </a:pPr>
            <a:r>
              <a:rPr lang="en-US" dirty="0"/>
              <a:t>to this many Cases in the past 12-months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22225">
              <a:solidFill>
                <a:schemeClr val="lt1"/>
              </a:solidFill>
              <a:round/>
            </a:ln>
            <a:effectLst/>
          </c:spPr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Sheet24!$B$3</c:f>
              <c:strCache>
                <c:ptCount val="1"/>
                <c:pt idx="0">
                  <c:v>Total</c:v>
                </c:pt>
              </c:strCache>
            </c:strRef>
          </c:tx>
          <c:spPr>
            <a:pattFill prst="ltUpDiag">
              <a:fgClr>
                <a:schemeClr val="accent5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rgbClr val="4472C4">
                  <a:alpha val="7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Sheet24!$A$4:$A$6</c:f>
              <c:strCache>
                <c:ptCount val="3"/>
                <c:pt idx="0">
                  <c:v>0 </c:v>
                </c:pt>
                <c:pt idx="1">
                  <c:v>1 - 4</c:v>
                </c:pt>
                <c:pt idx="2">
                  <c:v>More than 10 </c:v>
                </c:pt>
              </c:strCache>
            </c:strRef>
          </c:cat>
          <c:val>
            <c:numRef>
              <c:f>Sheet24!$B$4:$B$6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EB-47CF-B6B9-D073A79107A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1058043024"/>
        <c:axId val="1058045936"/>
      </c:barChart>
      <c:catAx>
        <c:axId val="1058043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045936"/>
        <c:crosses val="autoZero"/>
        <c:auto val="1"/>
        <c:lblAlgn val="ctr"/>
        <c:lblOffset val="100"/>
        <c:noMultiLvlLbl val="0"/>
      </c:catAx>
      <c:valAx>
        <c:axId val="1058045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04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/>
    </a:solidFill>
    <a:ln w="9525" cap="flat" cmpd="sng" algn="ctr">
      <a:solidFill>
        <a:schemeClr val="accent5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pivotSource>
    <c:name>[Rockingham-Harrisonburg Community Criminal Justice Board - Public Defenders Office Survey .xlsx]Sheet23!PivotTable132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As a Defense Counsellor, I have represented this number of </a:t>
            </a:r>
          </a:p>
          <a:p>
            <a:pPr>
              <a:defRPr/>
            </a:pPr>
            <a:r>
              <a:rPr lang="en-US" dirty="0"/>
              <a:t>Fee-Based Private Cases in the past 12-months: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22225">
              <a:solidFill>
                <a:schemeClr val="lt1"/>
              </a:solidFill>
              <a:round/>
            </a:ln>
            <a:effectLst/>
          </c:spPr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Sheet23!$B$3</c:f>
              <c:strCache>
                <c:ptCount val="1"/>
                <c:pt idx="0">
                  <c:v>Total</c:v>
                </c:pt>
              </c:strCache>
            </c:strRef>
          </c:tx>
          <c:spPr>
            <a:pattFill prst="ltUpDiag">
              <a:fgClr>
                <a:schemeClr val="accent5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cat>
            <c:strRef>
              <c:f>Sheet23!$A$4:$A$6</c:f>
              <c:strCache>
                <c:ptCount val="3"/>
                <c:pt idx="0">
                  <c:v>1 - 4</c:v>
                </c:pt>
                <c:pt idx="1">
                  <c:v>5 - 9</c:v>
                </c:pt>
                <c:pt idx="2">
                  <c:v>More than 10 </c:v>
                </c:pt>
              </c:strCache>
            </c:strRef>
          </c:cat>
          <c:val>
            <c:numRef>
              <c:f>Sheet23!$B$4:$B$6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C9-4CD6-B89A-5CB864BE7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1058045520"/>
        <c:axId val="1058048848"/>
      </c:barChart>
      <c:catAx>
        <c:axId val="1058045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048848"/>
        <c:crosses val="autoZero"/>
        <c:auto val="1"/>
        <c:lblAlgn val="ctr"/>
        <c:lblOffset val="100"/>
        <c:noMultiLvlLbl val="0"/>
      </c:catAx>
      <c:valAx>
        <c:axId val="1058048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04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/>
    </a:solidFill>
    <a:ln w="9525" cap="flat" cmpd="sng" algn="ctr">
      <a:solidFill>
        <a:schemeClr val="accent5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pivotSource>
    <c:name>[Rockingham-Harrisonburg Community Criminal Justice Board - Public Defenders Office Survey .xlsx]Sheet22!PivotTable125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As a Defense Counsellor the level of Commonwealth compensation </a:t>
            </a:r>
          </a:p>
          <a:p>
            <a:pPr>
              <a:defRPr/>
            </a:pPr>
            <a:r>
              <a:rPr lang="en-US" dirty="0"/>
              <a:t>is a factor in taking or not taking Cases as Court-Assigned Counsel?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22225">
              <a:solidFill>
                <a:schemeClr val="lt1"/>
              </a:solidFill>
              <a:round/>
            </a:ln>
            <a:effectLst/>
          </c:spPr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Sheet22!$B$3</c:f>
              <c:strCache>
                <c:ptCount val="1"/>
                <c:pt idx="0">
                  <c:v>Total</c:v>
                </c:pt>
              </c:strCache>
            </c:strRef>
          </c:tx>
          <c:spPr>
            <a:pattFill prst="ltUpDiag">
              <a:fgClr>
                <a:schemeClr val="accent5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rgbClr val="4472C4">
                  <a:alpha val="7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Sheet22!$A$4:$A$5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Sheet22!$B$4:$B$5</c:f>
              <c:numCache>
                <c:formatCode>General</c:formatCode>
                <c:ptCount val="2"/>
                <c:pt idx="0">
                  <c:v>2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1-42F3-99D8-38EC55BA649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1055184224"/>
        <c:axId val="1055185472"/>
      </c:barChart>
      <c:catAx>
        <c:axId val="105518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5185472"/>
        <c:crosses val="autoZero"/>
        <c:auto val="1"/>
        <c:lblAlgn val="ctr"/>
        <c:lblOffset val="100"/>
        <c:noMultiLvlLbl val="0"/>
      </c:catAx>
      <c:valAx>
        <c:axId val="1055185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518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/>
    </a:solidFill>
    <a:ln w="9525" cap="flat" cmpd="sng" algn="ctr">
      <a:solidFill>
        <a:schemeClr val="accent5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pivotSource>
    <c:name>[Rockingham-Harrisonburg Community Criminal Justice Board - Public Defenders Office Survey .xlsx]Sheet5!PivotTable28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What percentage of your Usual and Customary Private Counsel Fees are covered by the Commonwealth of Virginia Indigent Counsel Reimbursement for </a:t>
            </a:r>
            <a:r>
              <a:rPr lang="en-US" u="sng" dirty="0"/>
              <a:t>Misdemeanor</a:t>
            </a:r>
            <a:r>
              <a:rPr lang="en-US" dirty="0"/>
              <a:t> Cases?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22225">
              <a:solidFill>
                <a:schemeClr val="lt1"/>
              </a:solidFill>
              <a:round/>
            </a:ln>
            <a:effectLst/>
          </c:spPr>
        </c:marker>
        <c:dLbl>
          <c:idx val="0"/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Sheet5!$B$3</c:f>
              <c:strCache>
                <c:ptCount val="1"/>
                <c:pt idx="0">
                  <c:v>Total</c:v>
                </c:pt>
              </c:strCache>
            </c:strRef>
          </c:tx>
          <c:spPr>
            <a:pattFill prst="ltUpDiag">
              <a:fgClr>
                <a:schemeClr val="accent5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rgbClr val="4472C4">
                  <a:alpha val="7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Sheet5!$A$4:$A$6</c:f>
              <c:strCache>
                <c:ptCount val="3"/>
                <c:pt idx="0">
                  <c:v>0 - 10%</c:v>
                </c:pt>
                <c:pt idx="1">
                  <c:v>11 - 20%</c:v>
                </c:pt>
                <c:pt idx="2">
                  <c:v>61 - 80%</c:v>
                </c:pt>
              </c:strCache>
            </c:strRef>
          </c:cat>
          <c:val>
            <c:numRef>
              <c:f>Sheet5!$B$4:$B$6</c:f>
              <c:numCache>
                <c:formatCode>General</c:formatCode>
                <c:ptCount val="3"/>
                <c:pt idx="0">
                  <c:v>8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E9-4597-80FD-D4DF5A2E015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1203121776"/>
        <c:axId val="1237721680"/>
      </c:barChart>
      <c:catAx>
        <c:axId val="1203121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721680"/>
        <c:crosses val="autoZero"/>
        <c:auto val="1"/>
        <c:lblAlgn val="ctr"/>
        <c:lblOffset val="100"/>
        <c:noMultiLvlLbl val="0"/>
      </c:catAx>
      <c:valAx>
        <c:axId val="1237721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312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/>
    </a:solidFill>
    <a:ln w="9525" cap="flat" cmpd="sng" algn="ctr">
      <a:solidFill>
        <a:schemeClr val="accent5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pivotSource>
    <c:name>[Rockingham-Harrisonburg Community Criminal Justice Board - Public Defenders Office Survey .xlsx]Sheet26!PivotTable157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What</a:t>
            </a:r>
            <a:r>
              <a:rPr lang="en-US" baseline="0" dirty="0"/>
              <a:t> percentage of your usual and customary fees are covered by the commonwealth of </a:t>
            </a:r>
            <a:r>
              <a:rPr lang="en-US" baseline="0" dirty="0" err="1"/>
              <a:t>virginia</a:t>
            </a:r>
            <a:r>
              <a:rPr lang="en-US" baseline="0" dirty="0"/>
              <a:t> indigent counsel reimbursement for </a:t>
            </a:r>
            <a:r>
              <a:rPr lang="en-US" u="sng" baseline="0" dirty="0"/>
              <a:t>felony</a:t>
            </a:r>
            <a:r>
              <a:rPr lang="en-US" baseline="0" dirty="0"/>
              <a:t> cases?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22225">
              <a:solidFill>
                <a:schemeClr val="lt1"/>
              </a:solidFill>
              <a:round/>
            </a:ln>
            <a:effectLst/>
          </c:spPr>
        </c:marker>
        <c:dLbl>
          <c:idx val="0"/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Sheet26!$C$3</c:f>
              <c:strCache>
                <c:ptCount val="1"/>
                <c:pt idx="0">
                  <c:v>Total</c:v>
                </c:pt>
              </c:strCache>
            </c:strRef>
          </c:tx>
          <c:spPr>
            <a:pattFill prst="ltUpDiag">
              <a:fgClr>
                <a:schemeClr val="accent5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rgbClr val="4472C4">
                  <a:alpha val="7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Sheet26!$A$4:$B$7</c:f>
              <c:multiLvlStrCache>
                <c:ptCount val="4"/>
                <c:lvl>
                  <c:pt idx="0">
                    <c:v>0 - 10%</c:v>
                  </c:pt>
                  <c:pt idx="1">
                    <c:v>11 - 20%</c:v>
                  </c:pt>
                  <c:pt idx="2">
                    <c:v>21 - 40%</c:v>
                  </c:pt>
                  <c:pt idx="3">
                    <c:v>81 - 90%</c:v>
                  </c:pt>
                </c:lvl>
                <c:lvl>
                  <c:pt idx="0">
                    <c:v>Defense Counsel</c:v>
                  </c:pt>
                </c:lvl>
              </c:multiLvlStrCache>
            </c:multiLvlStrRef>
          </c:cat>
          <c:val>
            <c:numRef>
              <c:f>Sheet26!$C$4:$C$7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6-4B71-BF4E-A3CB8B422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977588496"/>
        <c:axId val="977583504"/>
      </c:barChart>
      <c:catAx>
        <c:axId val="977588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7583504"/>
        <c:crosses val="autoZero"/>
        <c:auto val="1"/>
        <c:lblAlgn val="ctr"/>
        <c:lblOffset val="100"/>
        <c:noMultiLvlLbl val="0"/>
      </c:catAx>
      <c:valAx>
        <c:axId val="977583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758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/>
    </a:solidFill>
    <a:ln w="9525" cap="flat" cmpd="sng" algn="ctr">
      <a:solidFill>
        <a:schemeClr val="accent5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pivotSource>
    <c:name>[Rockingham-Harrisonburg Community Criminal Justice Board - Public Defenders Office Survey .xlsx]Sheet3!PivotTable12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Have you ever applied for a Fee Cap Waiver?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22225">
              <a:solidFill>
                <a:schemeClr val="lt1"/>
              </a:solidFill>
              <a:round/>
            </a:ln>
            <a:effectLst/>
          </c:spPr>
        </c:marker>
        <c:dLbl>
          <c:idx val="0"/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Sheet3!$B$3</c:f>
              <c:strCache>
                <c:ptCount val="1"/>
                <c:pt idx="0">
                  <c:v>Total</c:v>
                </c:pt>
              </c:strCache>
            </c:strRef>
          </c:tx>
          <c:spPr>
            <a:pattFill prst="ltUpDiag">
              <a:fgClr>
                <a:schemeClr val="accent5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chemeClr val="accent5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Sheet3!$A$4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Sheet3!$B$4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08-4CED-BA2C-75510A2B953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1273425823"/>
        <c:axId val="1613591279"/>
      </c:barChart>
      <c:catAx>
        <c:axId val="1273425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591279"/>
        <c:crosses val="autoZero"/>
        <c:auto val="1"/>
        <c:lblAlgn val="ctr"/>
        <c:lblOffset val="100"/>
        <c:noMultiLvlLbl val="0"/>
      </c:catAx>
      <c:valAx>
        <c:axId val="16135912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3425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/>
    </a:solidFill>
    <a:ln w="9525" cap="flat" cmpd="sng" algn="ctr">
      <a:solidFill>
        <a:schemeClr val="accent5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[Rockingham-Harrisonburg Community Criminal Justice Board - Public Defenders Office Survey .xlsx]Sheet2!PivotTable5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rgbClr val="4472C4">
                  <a:alpha val="7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Sheet2!$A$4</c:f>
              <c:strCache>
                <c:ptCount val="1"/>
                <c:pt idx="0">
                  <c:v>Defense Counsel</c:v>
                </c:pt>
              </c:strCache>
            </c:strRef>
          </c:cat>
          <c:val>
            <c:numRef>
              <c:f>Sheet2!$B$4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A-4F38-98C1-43BF656A8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1225724800"/>
        <c:axId val="1225725216"/>
      </c:barChart>
      <c:catAx>
        <c:axId val="122572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5725216"/>
        <c:crosses val="autoZero"/>
        <c:auto val="1"/>
        <c:lblAlgn val="ctr"/>
        <c:lblOffset val="100"/>
        <c:noMultiLvlLbl val="0"/>
      </c:catAx>
      <c:valAx>
        <c:axId val="1225725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572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pivotSource>
    <c:name>[Rockingham-Harrisonburg Community Criminal Justice Board - Public Defenders Office Survey .xlsx]Sheet14!PivotTable97</c:name>
    <c:fmtId val="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Are you able to hire Investigator(s), when necessary, </a:t>
            </a:r>
          </a:p>
          <a:p>
            <a:pPr>
              <a:defRPr/>
            </a:pPr>
            <a:r>
              <a:rPr lang="en-US" dirty="0"/>
              <a:t>for Cases when Private Fee-Based?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22225">
              <a:solidFill>
                <a:schemeClr val="lt1"/>
              </a:solidFill>
              <a:round/>
            </a:ln>
            <a:effectLst/>
          </c:spPr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Sheet14!$B$3</c:f>
              <c:strCache>
                <c:ptCount val="1"/>
                <c:pt idx="0">
                  <c:v>Total</c:v>
                </c:pt>
              </c:strCache>
            </c:strRef>
          </c:tx>
          <c:spPr>
            <a:pattFill prst="ltUpDiag">
              <a:fgClr>
                <a:schemeClr val="accent5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rgbClr val="4472C4">
                  <a:alpha val="7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Sheet14!$A$4:$A$5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Sheet14!$B$4:$B$5</c:f>
              <c:numCache>
                <c:formatCode>General</c:formatCode>
                <c:ptCount val="2"/>
                <c:pt idx="0">
                  <c:v>3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B-4C81-BFEE-DD0BD779C98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1055185056"/>
        <c:axId val="1055182976"/>
      </c:barChart>
      <c:catAx>
        <c:axId val="1055185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5182976"/>
        <c:crosses val="autoZero"/>
        <c:auto val="1"/>
        <c:lblAlgn val="ctr"/>
        <c:lblOffset val="100"/>
        <c:noMultiLvlLbl val="0"/>
      </c:catAx>
      <c:valAx>
        <c:axId val="1055182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518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/>
    </a:solidFill>
    <a:ln w="9525" cap="flat" cmpd="sng" algn="ctr">
      <a:solidFill>
        <a:schemeClr val="accent5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pivotSource>
    <c:name>[Rockingham-Harrisonburg Community Criminal Justice Board - Public Defenders Office Survey .xlsx]Sheet15!PivotTable104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Are you able to hire Investigator(s), when necessary, </a:t>
            </a:r>
          </a:p>
          <a:p>
            <a:pPr>
              <a:defRPr/>
            </a:pPr>
            <a:r>
              <a:rPr lang="en-US" dirty="0"/>
              <a:t>for Cases when Court-Appointed?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22225">
              <a:solidFill>
                <a:schemeClr val="lt1"/>
              </a:solidFill>
              <a:round/>
            </a:ln>
            <a:effectLst/>
          </c:spPr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Sheet15!$B$3</c:f>
              <c:strCache>
                <c:ptCount val="1"/>
                <c:pt idx="0">
                  <c:v>Total</c:v>
                </c:pt>
              </c:strCache>
            </c:strRef>
          </c:tx>
          <c:spPr>
            <a:pattFill prst="ltUpDiag">
              <a:fgClr>
                <a:schemeClr val="accent5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rgbClr val="4472C4">
                  <a:alpha val="7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Sheet15!$A$4:$A$5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Sheet15!$B$4:$B$5</c:f>
              <c:numCache>
                <c:formatCode>General</c:formatCode>
                <c:ptCount val="2"/>
                <c:pt idx="0">
                  <c:v>3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06-46AE-88FD-6D29B92178C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1060995232"/>
        <c:axId val="1060995648"/>
      </c:barChart>
      <c:catAx>
        <c:axId val="1060995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995648"/>
        <c:crosses val="autoZero"/>
        <c:auto val="1"/>
        <c:lblAlgn val="ctr"/>
        <c:lblOffset val="100"/>
        <c:noMultiLvlLbl val="0"/>
      </c:catAx>
      <c:valAx>
        <c:axId val="1060995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99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/>
    </a:solidFill>
    <a:ln w="9525" cap="flat" cmpd="sng" algn="ctr">
      <a:solidFill>
        <a:schemeClr val="accent5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pivotSource>
    <c:name>[Rockingham-Harrisonburg Community Criminal Justice Board - Public Defenders Office Survey .xlsx]Sheet13!PivotTable90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 believe that compared to five years ago there are less </a:t>
            </a:r>
          </a:p>
          <a:p>
            <a:pPr>
              <a:defRPr/>
            </a:pPr>
            <a:r>
              <a:rPr lang="en-US" dirty="0"/>
              <a:t>Defense Counsellors available for Court Assignment to Cases.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22225">
              <a:solidFill>
                <a:schemeClr val="lt1"/>
              </a:solidFill>
              <a:round/>
            </a:ln>
            <a:effectLst/>
          </c:spPr>
        </c:marker>
        <c:dLbl>
          <c:idx val="0"/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Sheet13!$C$3</c:f>
              <c:strCache>
                <c:ptCount val="1"/>
                <c:pt idx="0">
                  <c:v>Total</c:v>
                </c:pt>
              </c:strCache>
            </c:strRef>
          </c:tx>
          <c:spPr>
            <a:pattFill prst="ltUpDiag">
              <a:fgClr>
                <a:schemeClr val="accent5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chemeClr val="accent5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Sheet13!$A$4:$B$12</c:f>
              <c:multiLvlStrCache>
                <c:ptCount val="9"/>
                <c:lvl>
                  <c:pt idx="0">
                    <c:v>Commonwealth Attorney's Office</c:v>
                  </c:pt>
                  <c:pt idx="1">
                    <c:v>Defense Counsel</c:v>
                  </c:pt>
                  <c:pt idx="2">
                    <c:v>Judge</c:v>
                  </c:pt>
                  <c:pt idx="3">
                    <c:v>Law Enforcement</c:v>
                  </c:pt>
                  <c:pt idx="4">
                    <c:v>Pretrial or Probation &amp; Parole</c:v>
                  </c:pt>
                  <c:pt idx="5">
                    <c:v>Commonwealth Attorney's Office</c:v>
                  </c:pt>
                  <c:pt idx="6">
                    <c:v>Defense Counsel</c:v>
                  </c:pt>
                  <c:pt idx="7">
                    <c:v>Judge</c:v>
                  </c:pt>
                  <c:pt idx="8">
                    <c:v>Pretrial or Probation &amp; Parole</c:v>
                  </c:pt>
                </c:lvl>
                <c:lvl>
                  <c:pt idx="0">
                    <c:v>No</c:v>
                  </c:pt>
                  <c:pt idx="5">
                    <c:v>Yes</c:v>
                  </c:pt>
                </c:lvl>
              </c:multiLvlStrCache>
            </c:multiLvlStrRef>
          </c:cat>
          <c:val>
            <c:numRef>
              <c:f>Sheet13!$C$4:$C$12</c:f>
              <c:numCache>
                <c:formatCode>General</c:formatCode>
                <c:ptCount val="9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6</c:v>
                </c:pt>
                <c:pt idx="6">
                  <c:v>10</c:v>
                </c:pt>
                <c:pt idx="7">
                  <c:v>1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F-40EE-850C-20FC25E8F4F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939337840"/>
        <c:axId val="939338672"/>
      </c:barChart>
      <c:catAx>
        <c:axId val="939337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338672"/>
        <c:crosses val="autoZero"/>
        <c:auto val="1"/>
        <c:lblAlgn val="ctr"/>
        <c:lblOffset val="100"/>
        <c:noMultiLvlLbl val="0"/>
      </c:catAx>
      <c:valAx>
        <c:axId val="939338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33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/>
    </a:solidFill>
    <a:ln w="9525" cap="flat" cmpd="sng" algn="ctr">
      <a:solidFill>
        <a:schemeClr val="accent5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pivotSource>
    <c:name>[Rockingham-Harrisonburg Community Criminal Justice Board - Public Defenders Office Survey (1-41) (3).xlsx]Sheet2!PivotTable7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have</a:t>
            </a:r>
            <a:r>
              <a:rPr lang="en-US" baseline="0"/>
              <a:t> you worked in a jurisdiction with a public defenders office?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22225">
              <a:solidFill>
                <a:schemeClr val="lt1"/>
              </a:solidFill>
              <a:round/>
            </a:ln>
            <a:effectLst/>
          </c:spPr>
        </c:marker>
        <c:dLbl>
          <c:idx val="0"/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Sheet2!$C$3</c:f>
              <c:strCache>
                <c:ptCount val="1"/>
                <c:pt idx="0">
                  <c:v>Total</c:v>
                </c:pt>
              </c:strCache>
            </c:strRef>
          </c:tx>
          <c:spPr>
            <a:pattFill prst="ltUpDiag">
              <a:fgClr>
                <a:schemeClr val="accent5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chemeClr val="accent5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Sheet2!$A$4:$B$10</c:f>
              <c:multiLvlStrCache>
                <c:ptCount val="7"/>
                <c:lvl>
                  <c:pt idx="0">
                    <c:v>Commonwealth Attorney's Office</c:v>
                  </c:pt>
                  <c:pt idx="1">
                    <c:v>Pretrial or Probation &amp; Parole</c:v>
                  </c:pt>
                  <c:pt idx="2">
                    <c:v>Commonwealth Attorney's Office</c:v>
                  </c:pt>
                  <c:pt idx="3">
                    <c:v>Defense Counsel</c:v>
                  </c:pt>
                  <c:pt idx="4">
                    <c:v>Judge</c:v>
                  </c:pt>
                  <c:pt idx="5">
                    <c:v>Law Enforcement</c:v>
                  </c:pt>
                  <c:pt idx="6">
                    <c:v>Pretrial or Probation &amp; Parole</c:v>
                  </c:pt>
                </c:lvl>
                <c:lvl>
                  <c:pt idx="0">
                    <c:v>No</c:v>
                  </c:pt>
                  <c:pt idx="2">
                    <c:v>Yes</c:v>
                  </c:pt>
                </c:lvl>
              </c:multiLvlStrCache>
            </c:multiLvlStrRef>
          </c:cat>
          <c:val>
            <c:numRef>
              <c:f>Sheet2!$C$4:$C$10</c:f>
              <c:numCache>
                <c:formatCode>General</c:formatCode>
                <c:ptCount val="7"/>
                <c:pt idx="0">
                  <c:v>7</c:v>
                </c:pt>
                <c:pt idx="1">
                  <c:v>9</c:v>
                </c:pt>
                <c:pt idx="2">
                  <c:v>3</c:v>
                </c:pt>
                <c:pt idx="3">
                  <c:v>13</c:v>
                </c:pt>
                <c:pt idx="4">
                  <c:v>2</c:v>
                </c:pt>
                <c:pt idx="5">
                  <c:v>1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88-45A5-92AA-A52B69F6D4A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1993673264"/>
        <c:axId val="1993673680"/>
      </c:barChart>
      <c:catAx>
        <c:axId val="1993673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3673680"/>
        <c:crosses val="autoZero"/>
        <c:auto val="1"/>
        <c:lblAlgn val="ctr"/>
        <c:lblOffset val="100"/>
        <c:noMultiLvlLbl val="0"/>
      </c:catAx>
      <c:valAx>
        <c:axId val="1993673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367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5"/>
    </a:solidFill>
    <a:ln w="9525" cap="flat" cmpd="sng" algn="ctr">
      <a:solidFill>
        <a:schemeClr val="accent5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pivotSource>
    <c:name>[Rockingham-Harrisonburg Community Criminal Justice Board - Public Defenders Office Survey .xlsx]Sheet5!PivotTable34</c:name>
    <c:fmtId val="1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The criminal justice system is better served by the co-existence of a public defender’s office and court-appointed counsel in a jurisdiction?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22225">
              <a:solidFill>
                <a:schemeClr val="lt1"/>
              </a:solidFill>
              <a:round/>
            </a:ln>
            <a:effectLst/>
          </c:spPr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Sheet5!$C$3</c:f>
              <c:strCache>
                <c:ptCount val="1"/>
                <c:pt idx="0">
                  <c:v>Total</c:v>
                </c:pt>
              </c:strCache>
            </c:strRef>
          </c:tx>
          <c:spPr>
            <a:pattFill prst="ltUpDiag">
              <a:fgClr>
                <a:schemeClr val="accent5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rgbClr val="4472C4">
                  <a:alpha val="7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Sheet5!$A$4:$B$16</c:f>
              <c:multiLvlStrCache>
                <c:ptCount val="13"/>
                <c:lvl>
                  <c:pt idx="0">
                    <c:v>Commonwealth Attorney's Office</c:v>
                  </c:pt>
                  <c:pt idx="1">
                    <c:v>Defense Counsel</c:v>
                  </c:pt>
                  <c:pt idx="2">
                    <c:v>Judge</c:v>
                  </c:pt>
                  <c:pt idx="3">
                    <c:v>Pretrial or Probation &amp; Parole</c:v>
                  </c:pt>
                  <c:pt idx="4">
                    <c:v>Commonwealth Attorney's Office</c:v>
                  </c:pt>
                  <c:pt idx="5">
                    <c:v>Defense Counsel</c:v>
                  </c:pt>
                  <c:pt idx="6">
                    <c:v>Pretrial or Probation &amp; Parole</c:v>
                  </c:pt>
                  <c:pt idx="7">
                    <c:v>Defense Counsel</c:v>
                  </c:pt>
                  <c:pt idx="8">
                    <c:v>Pretrial or Probation &amp; Parole</c:v>
                  </c:pt>
                  <c:pt idx="9">
                    <c:v>Commonwealth Attorney's Office</c:v>
                  </c:pt>
                  <c:pt idx="10">
                    <c:v>Defense Counsel</c:v>
                  </c:pt>
                  <c:pt idx="11">
                    <c:v>Law Enforcement</c:v>
                  </c:pt>
                  <c:pt idx="12">
                    <c:v>Pretrial or Probation &amp; Parole</c:v>
                  </c:pt>
                </c:lvl>
                <c:lvl>
                  <c:pt idx="0">
                    <c:v>Agree</c:v>
                  </c:pt>
                  <c:pt idx="4">
                    <c:v>Disagree</c:v>
                  </c:pt>
                  <c:pt idx="7">
                    <c:v>Strongly Agree</c:v>
                  </c:pt>
                  <c:pt idx="9">
                    <c:v>Strongly Disagree</c:v>
                  </c:pt>
                </c:lvl>
              </c:multiLvlStrCache>
            </c:multiLvlStrRef>
          </c:cat>
          <c:val>
            <c:numRef>
              <c:f>Sheet5!$C$4:$C$16</c:f>
              <c:numCache>
                <c:formatCode>General</c:formatCode>
                <c:ptCount val="13"/>
                <c:pt idx="0">
                  <c:v>2</c:v>
                </c:pt>
                <c:pt idx="1">
                  <c:v>5</c:v>
                </c:pt>
                <c:pt idx="2">
                  <c:v>2</c:v>
                </c:pt>
                <c:pt idx="3">
                  <c:v>8</c:v>
                </c:pt>
                <c:pt idx="4">
                  <c:v>6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FC-44E1-B496-B0322C3D584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971197488"/>
        <c:axId val="971222448"/>
      </c:barChart>
      <c:catAx>
        <c:axId val="97119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222448"/>
        <c:crosses val="autoZero"/>
        <c:auto val="1"/>
        <c:lblAlgn val="ctr"/>
        <c:lblOffset val="100"/>
        <c:noMultiLvlLbl val="0"/>
      </c:catAx>
      <c:valAx>
        <c:axId val="97122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19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/>
    </a:solidFill>
    <a:ln w="9525" cap="flat" cmpd="sng" algn="ctr">
      <a:solidFill>
        <a:schemeClr val="accent5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pivotSource>
    <c:name>[Rockingham-Harrisonburg Community Criminal Justice Board - Public Defenders Office Survey .xlsx]Sheet7!PivotTable48</c:name>
    <c:fmtId val="1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 public defenders office provides higher quality </a:t>
            </a:r>
          </a:p>
          <a:p>
            <a:pPr>
              <a:defRPr/>
            </a:pPr>
            <a:r>
              <a:rPr lang="en-US" dirty="0"/>
              <a:t>representation than court-appointed counsel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22225">
              <a:solidFill>
                <a:schemeClr val="lt1"/>
              </a:solidFill>
              <a:round/>
            </a:ln>
            <a:effectLst/>
          </c:spPr>
        </c:marker>
        <c:dLbl>
          <c:idx val="0"/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Sheet7!$C$3</c:f>
              <c:strCache>
                <c:ptCount val="1"/>
                <c:pt idx="0">
                  <c:v>Total</c:v>
                </c:pt>
              </c:strCache>
            </c:strRef>
          </c:tx>
          <c:spPr>
            <a:pattFill prst="ltUpDiag">
              <a:fgClr>
                <a:schemeClr val="accent5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chemeClr val="accent5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Sheet7!$A$4:$B$17</c:f>
              <c:multiLvlStrCache>
                <c:ptCount val="14"/>
                <c:lvl>
                  <c:pt idx="0">
                    <c:v>Agree</c:v>
                  </c:pt>
                  <c:pt idx="1">
                    <c:v>Disagree</c:v>
                  </c:pt>
                  <c:pt idx="2">
                    <c:v>Strongly Disagree</c:v>
                  </c:pt>
                  <c:pt idx="3">
                    <c:v>Agree</c:v>
                  </c:pt>
                  <c:pt idx="4">
                    <c:v>Disagree</c:v>
                  </c:pt>
                  <c:pt idx="5">
                    <c:v>Strongly Agree </c:v>
                  </c:pt>
                  <c:pt idx="6">
                    <c:v>Strongly Disagree</c:v>
                  </c:pt>
                  <c:pt idx="7">
                    <c:v>Agree</c:v>
                  </c:pt>
                  <c:pt idx="8">
                    <c:v>Disagree</c:v>
                  </c:pt>
                  <c:pt idx="9">
                    <c:v>Strongly Disagree</c:v>
                  </c:pt>
                  <c:pt idx="10">
                    <c:v>Agree</c:v>
                  </c:pt>
                  <c:pt idx="11">
                    <c:v>Disagree</c:v>
                  </c:pt>
                  <c:pt idx="12">
                    <c:v>Strongly Agree </c:v>
                  </c:pt>
                  <c:pt idx="13">
                    <c:v>Strongly Disagree</c:v>
                  </c:pt>
                </c:lvl>
                <c:lvl>
                  <c:pt idx="0">
                    <c:v>Commonwealth Attorney's Office</c:v>
                  </c:pt>
                  <c:pt idx="3">
                    <c:v>Defense Counsel</c:v>
                  </c:pt>
                  <c:pt idx="7">
                    <c:v>Judge</c:v>
                  </c:pt>
                  <c:pt idx="9">
                    <c:v>Law Enforcement</c:v>
                  </c:pt>
                  <c:pt idx="10">
                    <c:v>Pretrial or Probation &amp; Parole</c:v>
                  </c:pt>
                </c:lvl>
              </c:multiLvlStrCache>
            </c:multiLvlStrRef>
          </c:cat>
          <c:val>
            <c:numRef>
              <c:f>Sheet7!$C$4:$C$17</c:f>
              <c:numCache>
                <c:formatCode>General</c:formatCode>
                <c:ptCount val="14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5</c:v>
                </c:pt>
                <c:pt idx="11">
                  <c:v>7</c:v>
                </c:pt>
                <c:pt idx="12">
                  <c:v>1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CF-4E5B-9B3C-8586F1DEA39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866509248"/>
        <c:axId val="866508000"/>
      </c:barChart>
      <c:catAx>
        <c:axId val="866509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508000"/>
        <c:crosses val="autoZero"/>
        <c:auto val="1"/>
        <c:lblAlgn val="ctr"/>
        <c:lblOffset val="100"/>
        <c:noMultiLvlLbl val="0"/>
      </c:catAx>
      <c:valAx>
        <c:axId val="866508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50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5"/>
    </a:solidFill>
    <a:ln w="9525" cap="flat" cmpd="sng" algn="ctr">
      <a:solidFill>
        <a:schemeClr val="accent5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pivotSource>
    <c:name>[Rockingham-Harrisonburg Community Criminal Justice Board - Public Defenders Office Survey .xlsx]Sheet4!PivotTable21</c:name>
    <c:fmtId val="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 believe</a:t>
            </a:r>
            <a:r>
              <a:rPr lang="en-US" baseline="0"/>
              <a:t> that a public defenders office can be </a:t>
            </a:r>
          </a:p>
          <a:p>
            <a:pPr>
              <a:defRPr/>
            </a:pPr>
            <a:r>
              <a:rPr lang="en-US" baseline="0"/>
              <a:t>a beneficial resource in our jurisdiction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22225">
              <a:solidFill>
                <a:schemeClr val="lt1"/>
              </a:solidFill>
              <a:round/>
            </a:ln>
            <a:effectLst/>
          </c:spPr>
        </c:marker>
        <c:dLbl>
          <c:idx val="0"/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Sheet4!$C$3</c:f>
              <c:strCache>
                <c:ptCount val="1"/>
                <c:pt idx="0">
                  <c:v>Total</c:v>
                </c:pt>
              </c:strCache>
            </c:strRef>
          </c:tx>
          <c:spPr>
            <a:pattFill prst="ltUpDiag">
              <a:fgClr>
                <a:schemeClr val="accent5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chemeClr val="accent5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Sheet4!$A$4:$B$11</c:f>
              <c:multiLvlStrCache>
                <c:ptCount val="8"/>
                <c:lvl>
                  <c:pt idx="0">
                    <c:v>No</c:v>
                  </c:pt>
                  <c:pt idx="1">
                    <c:v>Yes</c:v>
                  </c:pt>
                  <c:pt idx="2">
                    <c:v>No</c:v>
                  </c:pt>
                  <c:pt idx="3">
                    <c:v>Yes</c:v>
                  </c:pt>
                  <c:pt idx="4">
                    <c:v>Yes</c:v>
                  </c:pt>
                  <c:pt idx="5">
                    <c:v>No</c:v>
                  </c:pt>
                  <c:pt idx="6">
                    <c:v>No</c:v>
                  </c:pt>
                  <c:pt idx="7">
                    <c:v>Yes</c:v>
                  </c:pt>
                </c:lvl>
                <c:lvl>
                  <c:pt idx="0">
                    <c:v>Commonwealth Attorney's Office</c:v>
                  </c:pt>
                  <c:pt idx="2">
                    <c:v>Defense Counsel</c:v>
                  </c:pt>
                  <c:pt idx="4">
                    <c:v>Judge</c:v>
                  </c:pt>
                  <c:pt idx="5">
                    <c:v>Law Enforcement</c:v>
                  </c:pt>
                  <c:pt idx="6">
                    <c:v>Pretrial or Probation &amp; Parole</c:v>
                  </c:pt>
                </c:lvl>
              </c:multiLvlStrCache>
            </c:multiLvlStrRef>
          </c:cat>
          <c:val>
            <c:numRef>
              <c:f>Sheet4!$C$4:$C$11</c:f>
              <c:numCache>
                <c:formatCode>General</c:formatCode>
                <c:ptCount val="8"/>
                <c:pt idx="0">
                  <c:v>7</c:v>
                </c:pt>
                <c:pt idx="1">
                  <c:v>3</c:v>
                </c:pt>
                <c:pt idx="2">
                  <c:v>2</c:v>
                </c:pt>
                <c:pt idx="3">
                  <c:v>11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8-409B-A647-F097169FB1E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978120400"/>
        <c:axId val="978112496"/>
      </c:barChart>
      <c:catAx>
        <c:axId val="978120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8112496"/>
        <c:crosses val="autoZero"/>
        <c:auto val="1"/>
        <c:lblAlgn val="ctr"/>
        <c:lblOffset val="100"/>
        <c:noMultiLvlLbl val="0"/>
      </c:catAx>
      <c:valAx>
        <c:axId val="978112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812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/>
    </a:solidFill>
    <a:ln w="9525" cap="flat" cmpd="sng" algn="ctr">
      <a:solidFill>
        <a:schemeClr val="accent5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pivotSource>
    <c:name>[Rockingham-Harrisonburg Community Criminal Justice Board - Public Defenders Office Survey .xlsx]Sheet8!PivotTable55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 public defenders office should only </a:t>
            </a:r>
          </a:p>
          <a:p>
            <a:pPr>
              <a:defRPr/>
            </a:pPr>
            <a:r>
              <a:rPr lang="en-US"/>
              <a:t>be assigned to a percentage of Cases?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22225">
              <a:solidFill>
                <a:schemeClr val="lt1"/>
              </a:solidFill>
              <a:round/>
            </a:ln>
            <a:effectLst/>
          </c:spPr>
        </c:marker>
        <c:dLbl>
          <c:idx val="0"/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Sheet8!$C$3</c:f>
              <c:strCache>
                <c:ptCount val="1"/>
                <c:pt idx="0">
                  <c:v>Total</c:v>
                </c:pt>
              </c:strCache>
            </c:strRef>
          </c:tx>
          <c:spPr>
            <a:pattFill prst="ltUpDiag">
              <a:fgClr>
                <a:schemeClr val="accent5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chemeClr val="accent5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Sheet8!$A$4:$B$16</c:f>
              <c:multiLvlStrCache>
                <c:ptCount val="13"/>
                <c:lvl>
                  <c:pt idx="0">
                    <c:v>Commonwealth Attorney's Office</c:v>
                  </c:pt>
                  <c:pt idx="1">
                    <c:v>Defense Counsel</c:v>
                  </c:pt>
                  <c:pt idx="2">
                    <c:v>Pretrial or Probation &amp; Parole</c:v>
                  </c:pt>
                  <c:pt idx="3">
                    <c:v>Commonwealth Attorney's Office</c:v>
                  </c:pt>
                  <c:pt idx="4">
                    <c:v>Defense Counsel</c:v>
                  </c:pt>
                  <c:pt idx="5">
                    <c:v>Pretrial or Probation &amp; Parole</c:v>
                  </c:pt>
                  <c:pt idx="6">
                    <c:v>Commonwealth Attorney's Office</c:v>
                  </c:pt>
                  <c:pt idx="7">
                    <c:v>Defense Counsel</c:v>
                  </c:pt>
                  <c:pt idx="8">
                    <c:v>Commonwealth Attorney's Office</c:v>
                  </c:pt>
                  <c:pt idx="9">
                    <c:v>Defense Counsel</c:v>
                  </c:pt>
                  <c:pt idx="10">
                    <c:v>Judge</c:v>
                  </c:pt>
                  <c:pt idx="11">
                    <c:v>Law Enforcement</c:v>
                  </c:pt>
                  <c:pt idx="12">
                    <c:v>Pretrial or Probation &amp; Parole</c:v>
                  </c:pt>
                </c:lvl>
                <c:lvl>
                  <c:pt idx="0">
                    <c:v>Agree</c:v>
                  </c:pt>
                  <c:pt idx="3">
                    <c:v>Disagree</c:v>
                  </c:pt>
                  <c:pt idx="6">
                    <c:v>Strongly Agree </c:v>
                  </c:pt>
                  <c:pt idx="8">
                    <c:v>Strongly Disagree</c:v>
                  </c:pt>
                </c:lvl>
              </c:multiLvlStrCache>
            </c:multiLvlStrRef>
          </c:cat>
          <c:val>
            <c:numRef>
              <c:f>Sheet8!$C$4:$C$16</c:f>
              <c:numCache>
                <c:formatCode>General</c:formatCode>
                <c:ptCount val="13"/>
                <c:pt idx="0">
                  <c:v>3</c:v>
                </c:pt>
                <c:pt idx="1">
                  <c:v>5</c:v>
                </c:pt>
                <c:pt idx="2">
                  <c:v>10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  <c:pt idx="6">
                  <c:v>1</c:v>
                </c:pt>
                <c:pt idx="7">
                  <c:v>4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12-4C56-9B6E-9AB147C0E73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1046380608"/>
        <c:axId val="1046383104"/>
      </c:barChart>
      <c:catAx>
        <c:axId val="1046380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6383104"/>
        <c:crosses val="autoZero"/>
        <c:auto val="1"/>
        <c:lblAlgn val="ctr"/>
        <c:lblOffset val="100"/>
        <c:noMultiLvlLbl val="0"/>
      </c:catAx>
      <c:valAx>
        <c:axId val="1046383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638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/>
    </a:solidFill>
    <a:ln w="9525" cap="flat" cmpd="sng" algn="ctr">
      <a:solidFill>
        <a:schemeClr val="accent5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pivotSource>
    <c:name>[Rockingham-Harrisonburg Community Criminal Justice Board - Public Defenders Office Survey .xlsx]Sheet9!PivotTable62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What percentage of eligible Cases do you think should be assigned to a public defenders office?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22225">
              <a:solidFill>
                <a:schemeClr val="lt1"/>
              </a:solidFill>
              <a:round/>
            </a:ln>
            <a:effectLst/>
          </c:spPr>
        </c:marker>
        <c:dLbl>
          <c:idx val="0"/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Sheet9!$C$3</c:f>
              <c:strCache>
                <c:ptCount val="1"/>
                <c:pt idx="0">
                  <c:v>Total</c:v>
                </c:pt>
              </c:strCache>
            </c:strRef>
          </c:tx>
          <c:spPr>
            <a:pattFill prst="ltUpDiag">
              <a:fgClr>
                <a:schemeClr val="accent5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chemeClr val="accent5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Sheet9!$A$4:$B$20</c:f>
              <c:multiLvlStrCache>
                <c:ptCount val="17"/>
                <c:lvl>
                  <c:pt idx="0">
                    <c:v>Commonwealth Attorney's Office</c:v>
                  </c:pt>
                  <c:pt idx="1">
                    <c:v>Defense Counsel</c:v>
                  </c:pt>
                  <c:pt idx="2">
                    <c:v>Judge</c:v>
                  </c:pt>
                  <c:pt idx="3">
                    <c:v>Pretrial or Probation &amp; Parole</c:v>
                  </c:pt>
                  <c:pt idx="4">
                    <c:v>Commonwealth Attorney's Office</c:v>
                  </c:pt>
                  <c:pt idx="5">
                    <c:v>Defense Counsel</c:v>
                  </c:pt>
                  <c:pt idx="6">
                    <c:v>Law Enforcement</c:v>
                  </c:pt>
                  <c:pt idx="7">
                    <c:v>Pretrial or Probation &amp; Parole</c:v>
                  </c:pt>
                  <c:pt idx="8">
                    <c:v>Defense Counsel</c:v>
                  </c:pt>
                  <c:pt idx="9">
                    <c:v>Pretrial or Probation &amp; Parole</c:v>
                  </c:pt>
                  <c:pt idx="10">
                    <c:v>Pretrial or Probation &amp; Parole</c:v>
                  </c:pt>
                  <c:pt idx="11">
                    <c:v>Commonwealth Attorney's Office</c:v>
                  </c:pt>
                  <c:pt idx="12">
                    <c:v>Defense Counsel</c:v>
                  </c:pt>
                  <c:pt idx="13">
                    <c:v>Pretrial or Probation &amp; Parole</c:v>
                  </c:pt>
                  <c:pt idx="14">
                    <c:v>Defense Counsel</c:v>
                  </c:pt>
                  <c:pt idx="15">
                    <c:v>Judge</c:v>
                  </c:pt>
                  <c:pt idx="16">
                    <c:v>Pretrial or Probation &amp; Parole</c:v>
                  </c:pt>
                </c:lvl>
                <c:lvl>
                  <c:pt idx="0">
                    <c:v> More than 50%</c:v>
                  </c:pt>
                  <c:pt idx="4">
                    <c:v>0%</c:v>
                  </c:pt>
                  <c:pt idx="8">
                    <c:v>11 - 20%</c:v>
                  </c:pt>
                  <c:pt idx="10">
                    <c:v>21 - 30 %</c:v>
                  </c:pt>
                  <c:pt idx="11">
                    <c:v>31 - 40%</c:v>
                  </c:pt>
                  <c:pt idx="14">
                    <c:v>41 - 50%</c:v>
                  </c:pt>
                </c:lvl>
              </c:multiLvlStrCache>
            </c:multiLvlStrRef>
          </c:cat>
          <c:val>
            <c:numRef>
              <c:f>Sheet9!$C$4:$C$20</c:f>
              <c:numCache>
                <c:formatCode>General</c:formatCode>
                <c:ptCount val="17"/>
                <c:pt idx="0">
                  <c:v>4</c:v>
                </c:pt>
                <c:pt idx="1">
                  <c:v>8</c:v>
                </c:pt>
                <c:pt idx="2">
                  <c:v>1</c:v>
                </c:pt>
                <c:pt idx="3">
                  <c:v>6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AA-4BC3-8A3B-1541A4902EC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1046381024"/>
        <c:axId val="1046376448"/>
      </c:barChart>
      <c:catAx>
        <c:axId val="1046381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6376448"/>
        <c:crosses val="autoZero"/>
        <c:auto val="1"/>
        <c:lblAlgn val="ctr"/>
        <c:lblOffset val="100"/>
        <c:noMultiLvlLbl val="0"/>
      </c:catAx>
      <c:valAx>
        <c:axId val="1046376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638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/>
    </a:solidFill>
    <a:ln w="9525" cap="flat" cmpd="sng" algn="ctr">
      <a:solidFill>
        <a:schemeClr val="accent5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pivotSource>
    <c:name>[Rockingham-Harrisonburg Community Criminal Justice Board - Public Defenders Office Survey .xlsx]Sheet10!PivotTable69</c:name>
    <c:fmtId val="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 public defenders office should only be assigned to a certain type of cases?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22225">
              <a:solidFill>
                <a:schemeClr val="lt1"/>
              </a:solidFill>
              <a:round/>
            </a:ln>
            <a:effectLst/>
          </c:spPr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Sheet10!$C$3</c:f>
              <c:strCache>
                <c:ptCount val="1"/>
                <c:pt idx="0">
                  <c:v>Total</c:v>
                </c:pt>
              </c:strCache>
            </c:strRef>
          </c:tx>
          <c:spPr>
            <a:pattFill prst="ltUpDiag">
              <a:fgClr>
                <a:schemeClr val="accent5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rgbClr val="4472C4">
                  <a:alpha val="7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Sheet10!$A$4:$B$15</c:f>
              <c:multiLvlStrCache>
                <c:ptCount val="12"/>
                <c:lvl>
                  <c:pt idx="0">
                    <c:v>Commonwealth Attorney's Office</c:v>
                  </c:pt>
                  <c:pt idx="1">
                    <c:v>Defense Counsel</c:v>
                  </c:pt>
                  <c:pt idx="2">
                    <c:v>Pretrial or Probation &amp; Parole</c:v>
                  </c:pt>
                  <c:pt idx="3">
                    <c:v>Commonwealth Attorney's Office</c:v>
                  </c:pt>
                  <c:pt idx="4">
                    <c:v>Defense Counsel</c:v>
                  </c:pt>
                  <c:pt idx="5">
                    <c:v>Law Enforcement</c:v>
                  </c:pt>
                  <c:pt idx="6">
                    <c:v>Pretrial or Probation &amp; Parole</c:v>
                  </c:pt>
                  <c:pt idx="7">
                    <c:v>Pretrial or Probation &amp; Parole</c:v>
                  </c:pt>
                  <c:pt idx="8">
                    <c:v>Commonwealth Attorney's Office</c:v>
                  </c:pt>
                  <c:pt idx="9">
                    <c:v>Defense Counsel</c:v>
                  </c:pt>
                  <c:pt idx="10">
                    <c:v>Judge</c:v>
                  </c:pt>
                  <c:pt idx="11">
                    <c:v>Pretrial or Probation &amp; Parole</c:v>
                  </c:pt>
                </c:lvl>
                <c:lvl>
                  <c:pt idx="0">
                    <c:v>Agree</c:v>
                  </c:pt>
                  <c:pt idx="3">
                    <c:v>Disagree</c:v>
                  </c:pt>
                  <c:pt idx="7">
                    <c:v>Strongly Agree </c:v>
                  </c:pt>
                  <c:pt idx="8">
                    <c:v>Strongly Disagree</c:v>
                  </c:pt>
                </c:lvl>
              </c:multiLvlStrCache>
            </c:multiLvlStrRef>
          </c:cat>
          <c:val>
            <c:numRef>
              <c:f>Sheet10!$C$4:$C$15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8</c:v>
                </c:pt>
                <c:pt idx="5">
                  <c:v>1</c:v>
                </c:pt>
                <c:pt idx="6">
                  <c:v>7</c:v>
                </c:pt>
                <c:pt idx="7">
                  <c:v>1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79-451A-81B5-304C4AA43E3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1058048432"/>
        <c:axId val="1058049264"/>
      </c:barChart>
      <c:catAx>
        <c:axId val="1058048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049264"/>
        <c:crosses val="autoZero"/>
        <c:auto val="1"/>
        <c:lblAlgn val="ctr"/>
        <c:lblOffset val="100"/>
        <c:noMultiLvlLbl val="0"/>
      </c:catAx>
      <c:valAx>
        <c:axId val="1058049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04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/>
    </a:solidFill>
    <a:ln w="9525" cap="flat" cmpd="sng" algn="ctr">
      <a:solidFill>
        <a:schemeClr val="accent5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pivotSource>
    <c:name>[Rockingham-Harrisonburg Community Criminal Justice Board - Public Defenders Office Survey .xlsx]Sheet6!PivotTable51</c:name>
    <c:fmtId val="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What type of Cases should be assigned to a public defenders office?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22225">
              <a:solidFill>
                <a:schemeClr val="lt1"/>
              </a:solidFill>
              <a:round/>
            </a:ln>
            <a:effectLst/>
          </c:spPr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ltUpDiag">
            <a:fgClr>
              <a:schemeClr val="accent5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rgbClr val="4472C4">
                <a:alpha val="7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Sheet6!$B$3</c:f>
              <c:strCache>
                <c:ptCount val="1"/>
                <c:pt idx="0">
                  <c:v>Total</c:v>
                </c:pt>
              </c:strCache>
            </c:strRef>
          </c:tx>
          <c:spPr>
            <a:pattFill prst="ltUpDiag">
              <a:fgClr>
                <a:schemeClr val="accent5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rgbClr val="4472C4">
                  <a:alpha val="7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Sheet6!$A$4:$A$8</c:f>
              <c:strCache>
                <c:ptCount val="5"/>
                <c:pt idx="0">
                  <c:v>Capital;</c:v>
                </c:pt>
                <c:pt idx="1">
                  <c:v>Capital;Felony;Misdemeanor;</c:v>
                </c:pt>
                <c:pt idx="2">
                  <c:v>Felony;Capital;</c:v>
                </c:pt>
                <c:pt idx="3">
                  <c:v>Misdemeanor;</c:v>
                </c:pt>
                <c:pt idx="4">
                  <c:v>Misdemeanor;Felony;</c:v>
                </c:pt>
              </c:strCache>
            </c:strRef>
          </c:cat>
          <c:val>
            <c:numRef>
              <c:f>Sheet6!$B$4:$B$8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1</c:v>
                </c:pt>
                <c:pt idx="3">
                  <c:v>4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6-4CAA-B597-997E42BF637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1938331376"/>
        <c:axId val="1938332624"/>
      </c:barChart>
      <c:catAx>
        <c:axId val="1938331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8332624"/>
        <c:crosses val="autoZero"/>
        <c:auto val="1"/>
        <c:lblAlgn val="ctr"/>
        <c:lblOffset val="100"/>
        <c:noMultiLvlLbl val="0"/>
      </c:catAx>
      <c:valAx>
        <c:axId val="1938332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833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/>
    </a:solidFill>
    <a:ln w="9525" cap="flat" cmpd="sng" algn="ctr">
      <a:solidFill>
        <a:schemeClr val="accent5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14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4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94191-C42B-AAA0-8891-AF8C3CFF1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D4554-F278-5987-FD45-5E14016A4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7AC2C-1E84-4FB1-6D02-CCD3153A5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341-7658-444E-9714-116D2CD8F51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6FEED-BCD3-6104-2445-6001612D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1FDEA-E35E-F722-755D-3DC2777D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4808-0E56-4E44-94F3-3D606C0E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4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02EFB-6B09-18E9-8D43-5B27FDFF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366EB-2BF2-13C3-2F5E-D60966B2D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F0447-41A6-2C09-B1D6-F00305B5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341-7658-444E-9714-116D2CD8F51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25348-021C-A4D1-DF6E-84D3A6DDF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D7251-8089-B186-371A-15DDD6077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4808-0E56-4E44-94F3-3D606C0E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F98E3E-82A2-A45A-8AFE-9DDBB1E28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C31ADE-CD65-62A7-4813-77D370628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593D3-3B36-0DC4-A5BE-2041E3439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341-7658-444E-9714-116D2CD8F51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55F5D-BD9A-89F3-8857-D6EB65DA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5576B-62C0-3B61-7051-5C9F38854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4808-0E56-4E44-94F3-3D606C0E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28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34C22-1410-4FA8-B27C-A8411E62C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3AF73-3A63-4C45-ACD9-D9B31046F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F140D-A96D-4110-B4AE-B8C38D66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9B90-247D-4C87-84AB-5722B91B0289}" type="datetime2">
              <a:rPr lang="en-US" smtClean="0"/>
              <a:t>Thursday, January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DC0E0-7ECD-4BEA-B52B-EF011889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4A409-A27E-408E-B647-B96A36AE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6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2B335-E01C-4C9E-8AA7-E758FD705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E7CBC-8F77-42C8-9FCB-B5194770A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C511B-D634-4379-A23F-72AF6CFDC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0156-F959-4D6F-A43A-CD1825DB7D06}" type="datetime2">
              <a:rPr lang="en-US" smtClean="0"/>
              <a:t>Thursday, January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89410-FB4A-4EC1-ABEF-AFC47202A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B9713-9A18-402E-873E-51DD626EE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51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B190B-E532-49CB-ADE2-1E792ACC6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45E63-C768-4F8C-8217-209EE5380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8FA3-12B6-4F3B-8E78-EDEE16899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0185-5E92-4265-AECC-C194C31B5704}" type="datetime2">
              <a:rPr lang="en-US" smtClean="0"/>
              <a:t>Thursday, January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F05C7-CEFA-452F-9E94-CE0534A0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9DABC-6D1E-47C4-AF74-222B855C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9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8AEB6-054F-4E43-BA16-2DEA3E2A5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1968A-F94D-4044-9C10-A0CE76E30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92967-0A44-49FE-80FD-0731A119F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6D9C8-7049-4A19-A109-13E94993B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C8B8-D968-4A54-B54E-3218748DDBB8}" type="datetime2">
              <a:rPr lang="en-US" smtClean="0"/>
              <a:t>Thursday, January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CFA98-6994-4CFA-9642-5741F2A8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AC049-B94D-4170-8032-D88F79B6E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8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F971-D4C5-44B6-AE51-94ACF8097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4FE85-79DA-4A46-A125-118122827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8FE24-FB3D-43BB-ABB8-F3CB9ABBF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9936D9-E03E-4DCD-B44D-71F5BCC1B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37A80D-1860-442C-936D-A7229A9B0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268D9A-F903-4029-991E-291A77AB2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6D25-0B6E-459E-8CBB-8C94836CFE00}" type="datetime2">
              <a:rPr lang="en-US" smtClean="0"/>
              <a:t>Thursday, January 5,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22B8C7-CE80-491D-B891-722CD3680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F1705C-5D3D-444D-A265-B584013E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24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4C80-2FA1-499F-8E70-AEA88BB09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17F43B-FEDE-496E-9547-9B75C83F1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7850-DB5C-40D1-9334-03654F2C2F73}" type="datetime2">
              <a:rPr lang="en-US" smtClean="0"/>
              <a:t>Thursday, January 5,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75E3AE-0FE4-4150-BF6C-489D7A104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DAEC1-9D02-4FEC-9B7A-370BE417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96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F5CB3E-0BA8-41E1-BB98-BCF50CDB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13C6-84EC-40F3-8E58-3D801975E551}" type="datetime2">
              <a:rPr lang="en-US" smtClean="0"/>
              <a:t>Thursday, January 5,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8551B-10F4-4441-8873-1BEC49D23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BECA1-C69C-4DB3-8970-C4E4517C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02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0FD97-A716-4B16-A9CA-2833FE45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B4DF1-CBF8-4552-A145-664F148E8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8C57D-A87E-405A-B885-F0EE88D82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2EAC9-656E-4C6D-8F39-06DEB6811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62D8-E63F-45F1-A049-F8B891A0F539}" type="datetime2">
              <a:rPr lang="en-US" smtClean="0"/>
              <a:t>Thursday, January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F1724-7F2E-4538-BB07-C24718C51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9E905-2C9B-402E-B4EC-31095B9A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9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651FD-44F5-465C-9BB9-4CFC728C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5F51F-2940-6087-933A-9251D9589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ACEC7-D5D1-38C1-28F0-2FDB46707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341-7658-444E-9714-116D2CD8F51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F903A-6A5B-C172-13A8-0B9AA3639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BF44-5991-5DB2-3C9E-275E16F1E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4808-0E56-4E44-94F3-3D606C0E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37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5DB2-E2EE-4574-AC53-BE9C77C4D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84C6FE-523C-4D08-9643-C032C1AE3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52179-B342-43B3-93B9-BCCC5D193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AD073-DB71-4365-B428-1E57E9BA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AA9A-ED54-4252-A407-F76926CF3A75}" type="datetime2">
              <a:rPr lang="en-US" smtClean="0"/>
              <a:t>Thursday, January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E060F-6C1C-4BFA-A5DB-EAB41970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E96D8-A895-4894-875C-C7D8607C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84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4F99-4F8C-4086-8BC8-D31BDDA0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CDCF1-395B-4A97-9514-238B090F4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D8162-46DA-431B-8E8A-DF4247C94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30B-C0D0-4968-950D-86DDDCE5D100}" type="datetime2">
              <a:rPr lang="en-US" smtClean="0"/>
              <a:t>Thursday, January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D5715-B9A1-44C4-9FF5-CA5D35B1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8C28A-ED47-41E0-BFF5-D1B1DA0C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41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13396F-85B4-486B-97AB-096E96A52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53EDA-5C6C-44AB-B089-D7B5129C7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9E97F-AE31-480F-9337-E89B5E2F5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7D79-AE4B-4064-AB9F-135F432A6FAD}" type="datetime2">
              <a:rPr lang="en-US" smtClean="0"/>
              <a:t>Thursday, January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30F28-592E-4D99-AEE3-C03C7BBE1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Product of Criminal Justice Planner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56DAE-DAE9-4EC4-9484-EEA1BA5A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9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F31B9-C3CB-12DE-890C-17F7E2030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0D9CE-DBE6-6905-6B49-98C48D736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FEFB8-3B72-342C-7217-BD775C3AC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341-7658-444E-9714-116D2CD8F51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DF708-3073-CFA3-2288-51C8759C0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7BFEF-2A84-088F-C513-E80473B5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4808-0E56-4E44-94F3-3D606C0E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2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F667E-E858-0D01-1242-76E1159D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AB172-E707-358D-4AF4-74EC02E2D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77349-BEE5-18A4-5FFE-0638C900D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37119-4A7B-0BB8-5367-AD92DD5B9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341-7658-444E-9714-116D2CD8F51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A5698-7555-7A4C-55D8-B50D5CD8E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37C10-0EB0-ECC7-7164-095B5658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4808-0E56-4E44-94F3-3D606C0E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2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5C22-7CCF-36A4-40AE-05756379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1852A-6B68-8A52-F7BB-D20C5589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E3E41-2F06-D019-E205-54E872FC1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08F8DB-075C-A5E4-4A34-F900D81D1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021592-BCDE-4E9B-0D23-90454BBE0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D66CEA-02AE-5424-98A4-F1D2AB0A4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341-7658-444E-9714-116D2CD8F51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A93FF-F0B6-65B9-D06E-C416A640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3A3628-A1A1-664D-7C4B-F6BD8F17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4808-0E56-4E44-94F3-3D606C0E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5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793C-2C29-0C58-371B-0B6387255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BBB873-EFBE-1A25-2034-85C14240D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341-7658-444E-9714-116D2CD8F51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8D035-782E-8BE7-535C-348986E3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AD920-765E-2F56-ABB8-73689C16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4808-0E56-4E44-94F3-3D606C0E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728B10-D590-81B3-2E49-E64626AF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341-7658-444E-9714-116D2CD8F51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72406-4333-91D8-5FF9-15F5265A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93FF0-13C4-E135-F0B4-4CB071F9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4808-0E56-4E44-94F3-3D606C0E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5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F1BCC-1F64-B902-C038-A7701632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71A58-580C-D4C5-977C-7CFA1AB69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97AF8-9B8B-2230-B218-C34F64CFE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1BF9C-AD51-3770-6E06-D51DFC4B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341-7658-444E-9714-116D2CD8F51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908A6-C009-F844-67ED-E0ECB32E1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07207-725B-4043-D6E7-7474B73D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4808-0E56-4E44-94F3-3D606C0E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4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CD38A-B7B1-AB70-E003-E281F56D2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CFEE2-0AA7-E782-C3A7-E3A6B8B25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C1E24-6B9B-5043-BC02-717965F10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7393B-23F1-AFD0-7A85-A2D836387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341-7658-444E-9714-116D2CD8F51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D047F-3A36-529E-B734-5191DD08C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AE1C9-C1DA-2495-9B64-AE792E033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4808-0E56-4E44-94F3-3D606C0E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8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FAD06-C31C-8597-FCCC-02B05CC24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0FBA8-26C8-3129-7655-CCA05C252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7CABE-F3C9-4B0E-F457-25B7ADDE3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1F341-7658-444E-9714-116D2CD8F51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7F793-9128-6E4B-36F5-696C4BEED8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9FB86-E84C-8393-CB5A-716804EF3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04808-0E56-4E44-94F3-3D606C0E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26AFB9-D35C-4AEA-B2EE-E531EA4B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034F3-E72A-43A0-8F7D-27BC765F4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1485F-84EB-4D9D-B31D-C3FEB6295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2A8FA-BF04-4397-9F6A-49B1A82BFEED}" type="datetime2">
              <a:rPr lang="en-US" smtClean="0"/>
              <a:t>Thursday, January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2832B-5C71-4A99-9F4A-FD48B159D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Product of Criminal Justice Planner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39F47-5DC5-43C2-B4AB-2A9022D46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84A9E-CA73-410E-A54E-56918227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5A92BC41-5AE1-432E-87C7-12BF9E03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776240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18640-12AD-4C4F-ACFD-D443079A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6552" y="1589122"/>
            <a:ext cx="5956353" cy="942965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Abadi" panose="020B0604020202020204" pitchFamily="34" charset="0"/>
              </a:rPr>
              <a:t>Public Defenders Office Survey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F1A49-FDAC-4AC8-B605-B71B3EA0C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5806" y="3644431"/>
            <a:ext cx="5451565" cy="2468986"/>
          </a:xfrm>
        </p:spPr>
        <p:txBody>
          <a:bodyPr>
            <a:normAutofit fontScale="92500"/>
          </a:bodyPr>
          <a:lstStyle/>
          <a:p>
            <a:pPr marL="228600" indent="-228600" algn="just"/>
            <a:r>
              <a:rPr lang="en-US" sz="2300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Demi" panose="020B0703020102020204" pitchFamily="34" charset="0"/>
              </a:rPr>
              <a:t>Prepared for the Rockingham – Harrisonburg Community Criminal Justice Board (CCJB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Demi" panose="020B0703020102020204" pitchFamily="34" charset="0"/>
              </a:rPr>
              <a:t>) </a:t>
            </a:r>
          </a:p>
          <a:p>
            <a:pPr marL="228600" indent="-228600" algn="l"/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Demi" panose="020B0703020102020204" pitchFamily="34" charset="0"/>
              </a:rPr>
              <a:t>               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Demi" panose="020B0703020102020204" pitchFamily="34" charset="0"/>
              </a:rPr>
              <a:t> </a:t>
            </a:r>
          </a:p>
          <a:p>
            <a:pPr marL="228600" indent="-228600" algn="l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Franklin Gothic Demi" panose="020B0703020102020204" pitchFamily="34" charset="0"/>
            </a:endParaRPr>
          </a:p>
          <a:p>
            <a:pPr algn="l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        Prepared by the CCJB Committee on Public Defense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Franklin Gothic Demi" panose="020B0703020102020204" pitchFamily="34" charset="0"/>
            </a:endParaRPr>
          </a:p>
          <a:p>
            <a:pPr algn="l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Demi" panose="020B0703020102020204" pitchFamily="34" charset="0"/>
              </a:rPr>
              <a:t>      January 9, 2023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0E1208-0B30-4396-AE7C-AEBFFAEE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DFDCC96A-AB97-4382-A6DA-CF45F25F0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95" b="3"/>
          <a:stretch/>
        </p:blipFill>
        <p:spPr>
          <a:xfrm rot="5400000">
            <a:off x="-552648" y="1504912"/>
            <a:ext cx="5920653" cy="386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32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B4CAE5E-75AC-8081-2C64-28C0EBFB2C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146713"/>
              </p:ext>
            </p:extLst>
          </p:nvPr>
        </p:nvGraphicFramePr>
        <p:xfrm>
          <a:off x="618310" y="235131"/>
          <a:ext cx="10972800" cy="5939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813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8A2FD07-0DC0-3299-5C77-C552A73C09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80254"/>
              </p:ext>
            </p:extLst>
          </p:nvPr>
        </p:nvGraphicFramePr>
        <p:xfrm>
          <a:off x="609600" y="235131"/>
          <a:ext cx="10981509" cy="5947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9270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5087743-400C-744F-368F-9C97629024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086577"/>
              </p:ext>
            </p:extLst>
          </p:nvPr>
        </p:nvGraphicFramePr>
        <p:xfrm>
          <a:off x="600892" y="235131"/>
          <a:ext cx="10990218" cy="593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878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7FBFBCC-B42B-85B3-4478-403BCEFAA5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609092"/>
              </p:ext>
            </p:extLst>
          </p:nvPr>
        </p:nvGraphicFramePr>
        <p:xfrm>
          <a:off x="609601" y="235131"/>
          <a:ext cx="10981508" cy="5939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0757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13FCD95-E48C-BFB3-FBD7-100B4D2BCA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163656"/>
              </p:ext>
            </p:extLst>
          </p:nvPr>
        </p:nvGraphicFramePr>
        <p:xfrm>
          <a:off x="609600" y="243839"/>
          <a:ext cx="10972800" cy="593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8688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443FCC5-6848-9B13-4A4D-BF0D1FB6DD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639930"/>
              </p:ext>
            </p:extLst>
          </p:nvPr>
        </p:nvGraphicFramePr>
        <p:xfrm>
          <a:off x="609601" y="219075"/>
          <a:ext cx="10982324" cy="595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3323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5ACB6F9-8FFB-EDDD-8F88-579CAF978C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557950"/>
              </p:ext>
            </p:extLst>
          </p:nvPr>
        </p:nvGraphicFramePr>
        <p:xfrm>
          <a:off x="618309" y="235131"/>
          <a:ext cx="10955381" cy="593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6997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2F9EFAC-4AD5-5BC8-D5EB-5D4F370EE3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353385"/>
              </p:ext>
            </p:extLst>
          </p:nvPr>
        </p:nvGraphicFramePr>
        <p:xfrm>
          <a:off x="609600" y="243840"/>
          <a:ext cx="10972800" cy="5921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9205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EFF5EE4-C570-7620-09C4-785088198B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023200"/>
              </p:ext>
            </p:extLst>
          </p:nvPr>
        </p:nvGraphicFramePr>
        <p:xfrm>
          <a:off x="609601" y="243839"/>
          <a:ext cx="10981508" cy="5747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8615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C2F625F-8FC6-431E-7973-CF731E7F98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324434"/>
              </p:ext>
            </p:extLst>
          </p:nvPr>
        </p:nvGraphicFramePr>
        <p:xfrm>
          <a:off x="609601" y="235131"/>
          <a:ext cx="10964090" cy="5947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9087D17-4220-CE40-EA5E-578CB18B217C}"/>
              </a:ext>
            </a:extLst>
          </p:cNvPr>
          <p:cNvSpPr txBox="1"/>
          <p:nvPr/>
        </p:nvSpPr>
        <p:spPr>
          <a:xfrm>
            <a:off x="4168042" y="305582"/>
            <a:ext cx="384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WAS THE FEE CAP WAIVER APPROVED?</a:t>
            </a:r>
          </a:p>
        </p:txBody>
      </p:sp>
    </p:spTree>
    <p:extLst>
      <p:ext uri="{BB962C8B-B14F-4D97-AF65-F5344CB8AC3E}">
        <p14:creationId xmlns:p14="http://schemas.microsoft.com/office/powerpoint/2010/main" val="109348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2D1F-0FAF-7B98-224B-1C3F7306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Public Defense Committee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A24B0-8679-7BEA-E505-6CEEF2252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Richard Jackson – Chairperson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Stephen King 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Ande Banks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Christopher Bean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Gene Hart </a:t>
            </a: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S. Frank Sottaceti – Staff / Analyst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90F6D-292D-8C34-B917-28E5B58D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73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39B0D3C-A3AC-424C-CB42-5BC5C5DE13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980262"/>
              </p:ext>
            </p:extLst>
          </p:nvPr>
        </p:nvGraphicFramePr>
        <p:xfrm>
          <a:off x="609600" y="235131"/>
          <a:ext cx="10972800" cy="5939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1896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D588041-191D-C315-E0D2-C73324DC97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691759"/>
              </p:ext>
            </p:extLst>
          </p:nvPr>
        </p:nvGraphicFramePr>
        <p:xfrm>
          <a:off x="618309" y="243839"/>
          <a:ext cx="10964091" cy="5921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6428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3BDE78-543D-87A9-1BD4-7CD4A8169A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466045"/>
              </p:ext>
            </p:extLst>
          </p:nvPr>
        </p:nvGraphicFramePr>
        <p:xfrm>
          <a:off x="609601" y="235131"/>
          <a:ext cx="10972800" cy="5947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935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2D1F-0FAF-7B98-224B-1C3F7306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Profession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A24B0-8679-7BEA-E505-6CEEF2252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Defense Counsel 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Commonwealth Attorneys Office 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Pretrial, Probation, and Parole 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Judges 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Law Enforcement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90F6D-292D-8C34-B917-28E5B58D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4A9E-CA73-410E-A54E-5691822730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8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594F005-69A4-0B3B-1DDE-6609134D91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822795"/>
              </p:ext>
            </p:extLst>
          </p:nvPr>
        </p:nvGraphicFramePr>
        <p:xfrm>
          <a:off x="609600" y="243840"/>
          <a:ext cx="10990217" cy="593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817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68B0A97-F6E8-E3EB-CC9F-BF3EAD7FCB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251354"/>
              </p:ext>
            </p:extLst>
          </p:nvPr>
        </p:nvGraphicFramePr>
        <p:xfrm>
          <a:off x="628650" y="235131"/>
          <a:ext cx="10953750" cy="5939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0880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7B58FEC-9F4B-E604-FB38-EDAC598897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39198"/>
              </p:ext>
            </p:extLst>
          </p:nvPr>
        </p:nvGraphicFramePr>
        <p:xfrm>
          <a:off x="609600" y="243841"/>
          <a:ext cx="10972800" cy="592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236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274FEB8-67BC-8713-B626-3FF02AF198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72224"/>
              </p:ext>
            </p:extLst>
          </p:nvPr>
        </p:nvGraphicFramePr>
        <p:xfrm>
          <a:off x="609601" y="219075"/>
          <a:ext cx="10972800" cy="595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126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38E492B-D177-67BD-BD11-206EB9BFF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313491"/>
              </p:ext>
            </p:extLst>
          </p:nvPr>
        </p:nvGraphicFramePr>
        <p:xfrm>
          <a:off x="618310" y="243839"/>
          <a:ext cx="10964090" cy="5921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663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AD5B1D3-A8B3-ABA5-B196-B1A4DEF1A6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010746"/>
              </p:ext>
            </p:extLst>
          </p:nvPr>
        </p:nvGraphicFramePr>
        <p:xfrm>
          <a:off x="609601" y="235131"/>
          <a:ext cx="10964090" cy="5939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9723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372</Words>
  <Application>Microsoft Office PowerPoint</Application>
  <PresentationFormat>Widescreen</PresentationFormat>
  <Paragraphs>50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Abadi</vt:lpstr>
      <vt:lpstr>Arial</vt:lpstr>
      <vt:lpstr>Calibri</vt:lpstr>
      <vt:lpstr>Calibri Light</vt:lpstr>
      <vt:lpstr>Franklin Gothic Demi</vt:lpstr>
      <vt:lpstr>Office Theme</vt:lpstr>
      <vt:lpstr>1_Office Theme</vt:lpstr>
      <vt:lpstr>Public Defenders Office Survey Results</vt:lpstr>
      <vt:lpstr>Public Defense Committee Members</vt:lpstr>
      <vt:lpstr>Profession Categories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Frank Sottaceti</dc:creator>
  <cp:lastModifiedBy>S. Frank Sottaceti</cp:lastModifiedBy>
  <cp:revision>7</cp:revision>
  <cp:lastPrinted>2022-12-20T15:48:37Z</cp:lastPrinted>
  <dcterms:created xsi:type="dcterms:W3CDTF">2022-12-08T11:40:58Z</dcterms:created>
  <dcterms:modified xsi:type="dcterms:W3CDTF">2023-01-05T16:00:34Z</dcterms:modified>
</cp:coreProperties>
</file>