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9"/>
  </p:notesMasterIdLst>
  <p:sldIdLst>
    <p:sldId id="339" r:id="rId6"/>
    <p:sldId id="357" r:id="rId7"/>
    <p:sldId id="348" r:id="rId8"/>
    <p:sldId id="342" r:id="rId9"/>
    <p:sldId id="350" r:id="rId10"/>
    <p:sldId id="365" r:id="rId11"/>
    <p:sldId id="366" r:id="rId12"/>
    <p:sldId id="344" r:id="rId13"/>
    <p:sldId id="345" r:id="rId14"/>
    <p:sldId id="367" r:id="rId15"/>
    <p:sldId id="362" r:id="rId16"/>
    <p:sldId id="361" r:id="rId17"/>
    <p:sldId id="360" r:id="rId18"/>
    <p:sldId id="369" r:id="rId19"/>
    <p:sldId id="359" r:id="rId20"/>
    <p:sldId id="368" r:id="rId21"/>
    <p:sldId id="370" r:id="rId22"/>
    <p:sldId id="379" r:id="rId23"/>
    <p:sldId id="376" r:id="rId24"/>
    <p:sldId id="375" r:id="rId25"/>
    <p:sldId id="374" r:id="rId26"/>
    <p:sldId id="373" r:id="rId27"/>
    <p:sldId id="3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DDDC6-7E6F-41D0-B07C-B155B3E536DD}" v="279" dt="2023-04-03T04:05:18.859"/>
    <p1510:client id="{16A97880-5450-4566-8BBF-21CEB53182AE}" v="410" dt="2023-04-03T19:28:44.043"/>
    <p1510:client id="{340B7F58-19A0-45D1-B4BD-F3CD08BBDA8A}" v="23" dt="2023-04-03T18:27:32.437"/>
    <p1510:client id="{AA7BD2F8-354D-4A62-8613-130D4908699B}" v="1497" dt="2023-04-03T18:57:03.908"/>
    <p1510:client id="{D61F2027-2857-4CDC-B403-906CC9BCDABE}" v="1420" dt="2023-04-03T03:34:39.368"/>
    <p1510:client id="{DC6A154F-CE44-46F9-B468-7A515BC0A58A}" v="65" dt="2023-04-03T17:52:32.876"/>
    <p1510:client id="{DC81EECC-A6BE-4511-A137-4BE448463368}" v="326" dt="2023-04-03T17:37:41.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8D91E-0F52-4B26-9E65-259478BA9E62}"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DBA45-45FD-4005-AB9F-1C1A1BC52F18}" type="slidenum">
              <a:rPr lang="en-US" smtClean="0"/>
              <a:t>‹#›</a:t>
            </a:fld>
            <a:endParaRPr lang="en-US"/>
          </a:p>
        </p:txBody>
      </p:sp>
    </p:spTree>
    <p:extLst>
      <p:ext uri="{BB962C8B-B14F-4D97-AF65-F5344CB8AC3E}">
        <p14:creationId xmlns:p14="http://schemas.microsoft.com/office/powerpoint/2010/main" val="199292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4/3/2023</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1239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4/3/2023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1849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4/3/2023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7119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A7C3-048E-4631-DAA9-026AA76B1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70D229-D1A5-C89A-0DF7-622088FA4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862FB2-B392-DA20-61F1-6C3E45BC84A1}"/>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E2FE6754-85D6-3276-0E5E-1EF2C9B7C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960FF-8215-07CE-CDF4-FDDD8A4A2CAA}"/>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255214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E038-1452-408B-89C6-4D2D7C4F8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FFE8D-152C-034C-6D78-4041F3790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C2E54-143A-A48A-06DD-4B0D5048DA4A}"/>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08DF071E-312E-3D65-FEB0-8902CEAC5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4C152-4230-D9DF-D613-795A44B75723}"/>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57989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F55C-68DF-DE22-CA27-6D1F6B17A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A1A9B3-BAF5-D6DF-6701-14E479170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BE407-FC92-323A-6B63-3E2A42E8D1F7}"/>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4E4C4D64-597C-497D-0417-D3B8FF48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EE169-719B-3AB5-E1DB-5D71B30E8A40}"/>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131958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654F-CFA5-33FA-C38F-D1E77DCDD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D59B7-7CD8-EE1C-36DC-EAFCBA816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ABC39-1631-9E84-E205-8C57F3C70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14E490-32F0-45E8-4F48-768384562B48}"/>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6" name="Footer Placeholder 5">
            <a:extLst>
              <a:ext uri="{FF2B5EF4-FFF2-40B4-BE49-F238E27FC236}">
                <a16:creationId xmlns:a16="http://schemas.microsoft.com/office/drawing/2014/main" id="{C0DFDB92-B0B5-42F9-F8AD-AFC5F9AAE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86C9E-2BDC-D2D8-D2A4-DA76E9D33ED0}"/>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298482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E2D5-6DAF-3E4D-EF1A-60CAFB6AE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30178-BDEF-566C-4D09-E71117D55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DBDF5-AD82-5D49-04EA-0AB29B20F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1932A-B134-5D8A-2E78-BF01A2E69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3D865-2EA4-1062-5895-2A845D31B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776B3-2160-7BCB-2809-6BD2418DDD47}"/>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8" name="Footer Placeholder 7">
            <a:extLst>
              <a:ext uri="{FF2B5EF4-FFF2-40B4-BE49-F238E27FC236}">
                <a16:creationId xmlns:a16="http://schemas.microsoft.com/office/drawing/2014/main" id="{6FD6F5E2-5292-9F70-5D3E-7927837788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5AA39-CDD2-3898-5FBB-808C48C35464}"/>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33107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8FFD-ED39-4A14-B6F1-03884AB70A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525A2-070A-8C22-7DF7-42DE00027D28}"/>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4" name="Footer Placeholder 3">
            <a:extLst>
              <a:ext uri="{FF2B5EF4-FFF2-40B4-BE49-F238E27FC236}">
                <a16:creationId xmlns:a16="http://schemas.microsoft.com/office/drawing/2014/main" id="{17FD8019-5517-2E1D-D2D4-4C62E79BA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4083B3-81C4-5490-9C68-D23A3E2188F2}"/>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275851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5FA51-8418-A30E-DB59-2FE705996501}"/>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3" name="Footer Placeholder 2">
            <a:extLst>
              <a:ext uri="{FF2B5EF4-FFF2-40B4-BE49-F238E27FC236}">
                <a16:creationId xmlns:a16="http://schemas.microsoft.com/office/drawing/2014/main" id="{A4394C23-9907-FCD4-DDAF-F3715B873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508EAA-6E7C-A994-0FB8-CB0FCA268A76}"/>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33331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E2B9-19DC-A0C2-581E-AC153A624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E05D3B-DD79-07ED-2CB2-A9D5FF12B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212729-89DA-852C-03B8-D9466B8E0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72FCD-2E78-AA9F-8359-822164FEB83B}"/>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6" name="Footer Placeholder 5">
            <a:extLst>
              <a:ext uri="{FF2B5EF4-FFF2-40B4-BE49-F238E27FC236}">
                <a16:creationId xmlns:a16="http://schemas.microsoft.com/office/drawing/2014/main" id="{61ABA5E1-9EBA-7CF4-044C-997F2CDEF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ADF2E-BB79-DC99-B66F-4AFAAF81643C}"/>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232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4/3/2023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60349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D2A7-68FE-1662-1305-982AA47F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EEA2EA-1F9B-90F1-BFB5-7D5CDBAFA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C0B2B5-A2F8-19E2-9B42-3D861F277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F13D1-8C86-69C7-4409-6DD478C348FF}"/>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6" name="Footer Placeholder 5">
            <a:extLst>
              <a:ext uri="{FF2B5EF4-FFF2-40B4-BE49-F238E27FC236}">
                <a16:creationId xmlns:a16="http://schemas.microsoft.com/office/drawing/2014/main" id="{0FC353D1-4232-2F38-DBEB-67F3C5394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D26BE-EF29-4CB8-BD35-B96F868B37E7}"/>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314762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BAD3-9E21-4959-8B3F-AE6088CEF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C4047-91B3-E67B-318C-BE14FADD69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C6D20-889F-21AF-6DC4-A4CA211472A4}"/>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FAF7B7CE-920A-6737-0C0E-672FB0B18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918F0-51B4-4B15-7F0B-FA4B759618CE}"/>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1260838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D4781-7CC1-A867-434B-EEE5CF7DF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C4B174-330E-EE72-8265-F2C6B3719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623E2-D00C-9001-91D9-51B2B1CE9ACF}"/>
              </a:ext>
            </a:extLst>
          </p:cNvPr>
          <p:cNvSpPr>
            <a:spLocks noGrp="1"/>
          </p:cNvSpPr>
          <p:nvPr>
            <p:ph type="dt" sz="half" idx="10"/>
          </p:nvPr>
        </p:nvSpPr>
        <p:spPr/>
        <p:txBody>
          <a:body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1AB8C6E6-BA04-3D5B-895A-CBED4E6F9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76F57-CE20-21B2-41D4-89D0420E4041}"/>
              </a:ext>
            </a:extLst>
          </p:cNvPr>
          <p:cNvSpPr>
            <a:spLocks noGrp="1"/>
          </p:cNvSpPr>
          <p:nvPr>
            <p:ph type="sldNum" sz="quarter" idx="12"/>
          </p:nvPr>
        </p:nvSpPr>
        <p:spPr/>
        <p:txBody>
          <a:bodyPr/>
          <a:lstStyle/>
          <a:p>
            <a:fld id="{6666870C-76D7-814D-BB38-E47FDF4C099C}" type="slidenum">
              <a:rPr lang="en-US" smtClean="0"/>
              <a:t>‹#›</a:t>
            </a:fld>
            <a:endParaRPr lang="en-US"/>
          </a:p>
        </p:txBody>
      </p:sp>
    </p:spTree>
    <p:extLst>
      <p:ext uri="{BB962C8B-B14F-4D97-AF65-F5344CB8AC3E}">
        <p14:creationId xmlns:p14="http://schemas.microsoft.com/office/powerpoint/2010/main" val="344287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4/3/2023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3591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4/3/2023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9803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4/3/2023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288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4/3/2023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6172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4/3/2023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7824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4/3/2023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2753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4/3/2023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2507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4/3/2023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0461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B155-7716-6CE2-F907-2A9B1A394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18750-F2ED-03C0-6D40-2CCD9BAB2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35F18-4675-9624-7307-883CDBEDB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D541A-9EC2-9145-975D-796096AD2AAC}" type="datetimeFigureOut">
              <a:rPr lang="en-US" smtClean="0"/>
              <a:t>4/3/2023</a:t>
            </a:fld>
            <a:endParaRPr lang="en-US"/>
          </a:p>
        </p:txBody>
      </p:sp>
      <p:sp>
        <p:nvSpPr>
          <p:cNvPr id="5" name="Footer Placeholder 4">
            <a:extLst>
              <a:ext uri="{FF2B5EF4-FFF2-40B4-BE49-F238E27FC236}">
                <a16:creationId xmlns:a16="http://schemas.microsoft.com/office/drawing/2014/main" id="{BFEFDC2A-38F7-C9FD-5123-0B77B7629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C2389-CA9A-B9E2-DECE-F848E0394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6870C-76D7-814D-BB38-E47FDF4C099C}" type="slidenum">
              <a:rPr lang="en-US" smtClean="0"/>
              <a:t>‹#›</a:t>
            </a:fld>
            <a:endParaRPr lang="en-US"/>
          </a:p>
        </p:txBody>
      </p:sp>
    </p:spTree>
    <p:extLst>
      <p:ext uri="{BB962C8B-B14F-4D97-AF65-F5344CB8AC3E}">
        <p14:creationId xmlns:p14="http://schemas.microsoft.com/office/powerpoint/2010/main" val="184122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99485AE2-6BE9-4DCA-A6C4-83F4EEFC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2">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4431"/>
            <a:ext cx="1082040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1C9453-17A5-58B3-34C3-279BCBE06171}"/>
              </a:ext>
            </a:extLst>
          </p:cNvPr>
          <p:cNvSpPr>
            <a:spLocks noGrp="1"/>
          </p:cNvSpPr>
          <p:nvPr>
            <p:ph type="ctrTitle"/>
          </p:nvPr>
        </p:nvSpPr>
        <p:spPr>
          <a:xfrm>
            <a:off x="1052052" y="1371599"/>
            <a:ext cx="10137058" cy="1837983"/>
          </a:xfrm>
        </p:spPr>
        <p:txBody>
          <a:bodyPr anchor="b">
            <a:normAutofit/>
          </a:bodyPr>
          <a:lstStyle/>
          <a:p>
            <a:r>
              <a:rPr lang="en-US" sz="3200" b="1">
                <a:latin typeface="Calibri"/>
                <a:cs typeface="Calibri"/>
              </a:rPr>
              <a:t>Rockingham Harrisonburg </a:t>
            </a:r>
            <a:br>
              <a:rPr lang="en-US" sz="3200" b="1">
                <a:latin typeface="Calibri"/>
              </a:rPr>
            </a:br>
            <a:r>
              <a:rPr lang="en-US" sz="3200" b="1">
                <a:latin typeface="Calibri"/>
                <a:cs typeface="Calibri"/>
              </a:rPr>
              <a:t>Justice &amp; mental health collaboration:</a:t>
            </a:r>
            <a:br>
              <a:rPr lang="en-US" sz="3200" b="1">
                <a:latin typeface="Calibri"/>
              </a:rPr>
            </a:br>
            <a:r>
              <a:rPr lang="en-US" sz="3200" b="1">
                <a:latin typeface="Calibri"/>
                <a:cs typeface="Calibri"/>
              </a:rPr>
              <a:t>Findings and recommendations</a:t>
            </a:r>
            <a:endParaRPr lang="en-US" sz="3200">
              <a:latin typeface="Calibri"/>
              <a:cs typeface="Calibri"/>
            </a:endParaRPr>
          </a:p>
        </p:txBody>
      </p:sp>
      <p:sp>
        <p:nvSpPr>
          <p:cNvPr id="5" name="Subtitle 4">
            <a:extLst>
              <a:ext uri="{FF2B5EF4-FFF2-40B4-BE49-F238E27FC236}">
                <a16:creationId xmlns:a16="http://schemas.microsoft.com/office/drawing/2014/main" id="{1FD5BCA0-4AC5-036E-CFE1-0FE483BEB15B}"/>
              </a:ext>
            </a:extLst>
          </p:cNvPr>
          <p:cNvSpPr>
            <a:spLocks noGrp="1"/>
          </p:cNvSpPr>
          <p:nvPr>
            <p:ph type="subTitle" idx="1"/>
          </p:nvPr>
        </p:nvSpPr>
        <p:spPr>
          <a:xfrm>
            <a:off x="2057400" y="3644660"/>
            <a:ext cx="8115300" cy="2179004"/>
          </a:xfrm>
        </p:spPr>
        <p:txBody>
          <a:bodyPr anchor="t">
            <a:normAutofit fontScale="92500" lnSpcReduction="20000"/>
          </a:bodyPr>
          <a:lstStyle/>
          <a:p>
            <a:r>
              <a:rPr lang="en-US" sz="3800" i="0">
                <a:latin typeface="Calibri"/>
                <a:cs typeface="Calibri"/>
              </a:rPr>
              <a:t>Presented to the Harrisonburg/Rockingham Community Criminal Justice Board</a:t>
            </a:r>
          </a:p>
          <a:p>
            <a:endParaRPr lang="en-US" sz="3800" i="0">
              <a:latin typeface="Calibri"/>
              <a:cs typeface="Calibri"/>
            </a:endParaRPr>
          </a:p>
          <a:p>
            <a:r>
              <a:rPr lang="en-US" sz="3800" i="0">
                <a:latin typeface="Calibri"/>
                <a:cs typeface="Calibri"/>
              </a:rPr>
              <a:t>April 3, 2023</a:t>
            </a:r>
          </a:p>
          <a:p>
            <a:endParaRPr lang="en-US" sz="2800" i="0">
              <a:latin typeface="Calibri"/>
              <a:cs typeface="Calibri"/>
            </a:endParaRPr>
          </a:p>
        </p:txBody>
      </p:sp>
    </p:spTree>
    <p:extLst>
      <p:ext uri="{BB962C8B-B14F-4D97-AF65-F5344CB8AC3E}">
        <p14:creationId xmlns:p14="http://schemas.microsoft.com/office/powerpoint/2010/main" val="5626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B7CAA-E6B9-B717-6580-223783C2DA6F}"/>
              </a:ext>
            </a:extLst>
          </p:cNvPr>
          <p:cNvSpPr>
            <a:spLocks noGrp="1"/>
          </p:cNvSpPr>
          <p:nvPr>
            <p:ph type="title"/>
          </p:nvPr>
        </p:nvSpPr>
        <p:spPr>
          <a:xfrm>
            <a:off x="1371599" y="1010097"/>
            <a:ext cx="9486901" cy="1010088"/>
          </a:xfrm>
        </p:spPr>
        <p:txBody>
          <a:bodyPr anchor="b">
            <a:normAutofit/>
          </a:bodyPr>
          <a:lstStyle/>
          <a:p>
            <a:pPr algn="ctr"/>
            <a:r>
              <a:rPr lang="en-US">
                <a:latin typeface="Calibri"/>
                <a:cs typeface="Calibri"/>
              </a:rPr>
              <a:t>Information &amp; data sharing</a:t>
            </a:r>
          </a:p>
        </p:txBody>
      </p:sp>
      <p:sp>
        <p:nvSpPr>
          <p:cNvPr id="3" name="Content Placeholder 2">
            <a:extLst>
              <a:ext uri="{FF2B5EF4-FFF2-40B4-BE49-F238E27FC236}">
                <a16:creationId xmlns:a16="http://schemas.microsoft.com/office/drawing/2014/main" id="{12156B20-632D-130F-4675-F13477E04F34}"/>
              </a:ext>
            </a:extLst>
          </p:cNvPr>
          <p:cNvSpPr>
            <a:spLocks noGrp="1"/>
          </p:cNvSpPr>
          <p:nvPr>
            <p:ph idx="1"/>
          </p:nvPr>
        </p:nvSpPr>
        <p:spPr>
          <a:xfrm>
            <a:off x="1371600" y="2206257"/>
            <a:ext cx="9486901" cy="3540642"/>
          </a:xfrm>
        </p:spPr>
        <p:txBody>
          <a:bodyPr vert="horz" lIns="91440" tIns="45720" rIns="91440" bIns="45720" rtlCol="0" anchor="t">
            <a:normAutofit/>
          </a:bodyPr>
          <a:lstStyle/>
          <a:p>
            <a:pPr>
              <a:lnSpc>
                <a:spcPct val="90000"/>
              </a:lnSpc>
            </a:pPr>
            <a:r>
              <a:rPr lang="en-US" sz="2000" dirty="0">
                <a:latin typeface="Calibri"/>
                <a:cs typeface="Calibri"/>
              </a:rPr>
              <a:t>Developed a newly designed project database (IMS) to track CIT training completion and CRT case management (implemented Feb 2020). Featured in a Council of State Governments congressional subcommittee session and has been instrumental to grant success. </a:t>
            </a:r>
            <a:endParaRPr lang="en-US" sz="2000" dirty="0">
              <a:ea typeface="+mj-lt"/>
              <a:cs typeface="+mj-lt"/>
            </a:endParaRPr>
          </a:p>
          <a:p>
            <a:pPr indent="0">
              <a:lnSpc>
                <a:spcPct val="90000"/>
              </a:lnSpc>
              <a:buNone/>
            </a:pPr>
            <a:r>
              <a:rPr lang="en-US" sz="2000" dirty="0">
                <a:latin typeface="Calibri"/>
                <a:cs typeface="Calibri"/>
              </a:rPr>
              <a:t>1) Peer Learning;</a:t>
            </a:r>
            <a:endParaRPr lang="en-US" sz="2000" dirty="0">
              <a:latin typeface="Goudy Old Style"/>
              <a:cs typeface="Calibri"/>
            </a:endParaRPr>
          </a:p>
          <a:p>
            <a:pPr indent="0">
              <a:lnSpc>
                <a:spcPct val="90000"/>
              </a:lnSpc>
              <a:buNone/>
            </a:pPr>
            <a:r>
              <a:rPr lang="en-US" sz="2000" dirty="0">
                <a:latin typeface="Calibri"/>
                <a:cs typeface="Calibri"/>
              </a:rPr>
              <a:t>2) Review of data collection systems; </a:t>
            </a:r>
            <a:endParaRPr lang="en-US" sz="2000" dirty="0">
              <a:ea typeface="+mj-lt"/>
              <a:cs typeface="+mj-lt"/>
            </a:endParaRPr>
          </a:p>
          <a:p>
            <a:pPr indent="0">
              <a:lnSpc>
                <a:spcPct val="90000"/>
              </a:lnSpc>
              <a:buNone/>
            </a:pPr>
            <a:r>
              <a:rPr lang="en-US" sz="2000" dirty="0">
                <a:latin typeface="Calibri"/>
                <a:cs typeface="Calibri"/>
              </a:rPr>
              <a:t>3) Expanding outcome tracking across systems;</a:t>
            </a:r>
            <a:endParaRPr lang="en-US" sz="2000" dirty="0">
              <a:latin typeface="Goudy Old Style"/>
              <a:cs typeface="Calibri"/>
            </a:endParaRPr>
          </a:p>
          <a:p>
            <a:pPr indent="0">
              <a:lnSpc>
                <a:spcPct val="90000"/>
              </a:lnSpc>
              <a:buNone/>
            </a:pPr>
            <a:r>
              <a:rPr lang="en-US" sz="2000" dirty="0">
                <a:latin typeface="Calibri"/>
                <a:cs typeface="Calibri"/>
              </a:rPr>
              <a:t>4) Present and disseminate findings. </a:t>
            </a:r>
            <a:endParaRPr lang="en-US" sz="2000" dirty="0"/>
          </a:p>
        </p:txBody>
      </p:sp>
    </p:spTree>
    <p:extLst>
      <p:ext uri="{BB962C8B-B14F-4D97-AF65-F5344CB8AC3E}">
        <p14:creationId xmlns:p14="http://schemas.microsoft.com/office/powerpoint/2010/main" val="315484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DAF403C-C29F-5ADA-9DC3-F93F9250F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4871"/>
            <a:ext cx="12192000" cy="45339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C86B3F9-EFC7-B76A-2D72-B3E6271A9A04}"/>
              </a:ext>
            </a:extLst>
          </p:cNvPr>
          <p:cNvSpPr/>
          <p:nvPr/>
        </p:nvSpPr>
        <p:spPr>
          <a:xfrm>
            <a:off x="7073537" y="2643051"/>
            <a:ext cx="1763485"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D848E15-CEA4-FC15-9777-E0B1BD18133F}"/>
              </a:ext>
            </a:extLst>
          </p:cNvPr>
          <p:cNvSpPr/>
          <p:nvPr/>
        </p:nvSpPr>
        <p:spPr>
          <a:xfrm>
            <a:off x="10284823" y="803366"/>
            <a:ext cx="1763485" cy="4713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DAEFA1-4ECE-1FF5-D6E5-01A8BD875AB2}"/>
              </a:ext>
            </a:extLst>
          </p:cNvPr>
          <p:cNvSpPr>
            <a:spLocks noGrp="1"/>
          </p:cNvSpPr>
          <p:nvPr>
            <p:ph type="title"/>
          </p:nvPr>
        </p:nvSpPr>
        <p:spPr/>
        <p:txBody>
          <a:bodyPr/>
          <a:lstStyle/>
          <a:p>
            <a:pPr algn="ctr"/>
            <a:r>
              <a:rPr lang="en-US">
                <a:cs typeface="Calibri Light"/>
              </a:rPr>
              <a:t>Regional Mental Health Crisis Trends</a:t>
            </a:r>
          </a:p>
        </p:txBody>
      </p:sp>
    </p:spTree>
    <p:extLst>
      <p:ext uri="{BB962C8B-B14F-4D97-AF65-F5344CB8AC3E}">
        <p14:creationId xmlns:p14="http://schemas.microsoft.com/office/powerpoint/2010/main" val="380468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hart, line chart&#10;&#10;Description automatically generated">
            <a:extLst>
              <a:ext uri="{FF2B5EF4-FFF2-40B4-BE49-F238E27FC236}">
                <a16:creationId xmlns:a16="http://schemas.microsoft.com/office/drawing/2014/main" id="{19CF7658-DFC2-7F33-DA0C-B2F37F3938B0}"/>
              </a:ext>
            </a:extLst>
          </p:cNvPr>
          <p:cNvPicPr>
            <a:picLocks noChangeAspect="1"/>
          </p:cNvPicPr>
          <p:nvPr/>
        </p:nvPicPr>
        <p:blipFill>
          <a:blip r:embed="rId2"/>
          <a:stretch>
            <a:fillRect/>
          </a:stretch>
        </p:blipFill>
        <p:spPr>
          <a:xfrm>
            <a:off x="228255" y="1933782"/>
            <a:ext cx="11737047" cy="3739996"/>
          </a:xfrm>
          <a:prstGeom prst="rect">
            <a:avLst/>
          </a:prstGeom>
        </p:spPr>
      </p:pic>
      <p:sp>
        <p:nvSpPr>
          <p:cNvPr id="3" name="Title 2">
            <a:extLst>
              <a:ext uri="{FF2B5EF4-FFF2-40B4-BE49-F238E27FC236}">
                <a16:creationId xmlns:a16="http://schemas.microsoft.com/office/drawing/2014/main" id="{3154C6E9-4500-8D3E-0BDD-D0BD412F8F8C}"/>
              </a:ext>
            </a:extLst>
          </p:cNvPr>
          <p:cNvSpPr>
            <a:spLocks noGrp="1"/>
          </p:cNvSpPr>
          <p:nvPr>
            <p:ph type="title"/>
          </p:nvPr>
        </p:nvSpPr>
        <p:spPr/>
        <p:txBody>
          <a:bodyPr/>
          <a:lstStyle/>
          <a:p>
            <a:pPr algn="ctr"/>
            <a:r>
              <a:rPr lang="en-US">
                <a:cs typeface="Calibri Light"/>
              </a:rPr>
              <a:t>Mental Health Call Volume by Month</a:t>
            </a:r>
          </a:p>
        </p:txBody>
      </p:sp>
      <p:pic>
        <p:nvPicPr>
          <p:cNvPr id="4" name="Picture 4">
            <a:extLst>
              <a:ext uri="{FF2B5EF4-FFF2-40B4-BE49-F238E27FC236}">
                <a16:creationId xmlns:a16="http://schemas.microsoft.com/office/drawing/2014/main" id="{D6FAE31A-3D9E-766D-2043-EA0238564E8E}"/>
              </a:ext>
            </a:extLst>
          </p:cNvPr>
          <p:cNvPicPr>
            <a:picLocks noChangeAspect="1"/>
          </p:cNvPicPr>
          <p:nvPr/>
        </p:nvPicPr>
        <p:blipFill>
          <a:blip r:embed="rId3"/>
          <a:stretch>
            <a:fillRect/>
          </a:stretch>
        </p:blipFill>
        <p:spPr>
          <a:xfrm>
            <a:off x="9615488" y="5040767"/>
            <a:ext cx="2257425" cy="847725"/>
          </a:xfrm>
          <a:prstGeom prst="rect">
            <a:avLst/>
          </a:prstGeom>
        </p:spPr>
      </p:pic>
    </p:spTree>
    <p:extLst>
      <p:ext uri="{BB962C8B-B14F-4D97-AF65-F5344CB8AC3E}">
        <p14:creationId xmlns:p14="http://schemas.microsoft.com/office/powerpoint/2010/main" val="72001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8EE7CC24-A81F-214F-E476-C6FBA2EBBAB0}"/>
              </a:ext>
            </a:extLst>
          </p:cNvPr>
          <p:cNvPicPr>
            <a:picLocks noChangeAspect="1"/>
          </p:cNvPicPr>
          <p:nvPr/>
        </p:nvPicPr>
        <p:blipFill rotWithShape="1">
          <a:blip r:embed="rId2"/>
          <a:srcRect r="20783"/>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FF2D4E-0CBB-5582-1794-475E72A4990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ctr"/>
            <a:r>
              <a:rPr lang="en-US" sz="4000">
                <a:solidFill>
                  <a:srgbClr val="FFFFFF"/>
                </a:solidFill>
                <a:latin typeface="Calibri"/>
                <a:cs typeface="Calibri"/>
              </a:rPr>
              <a:t>Research Findings </a:t>
            </a:r>
            <a:br>
              <a:rPr lang="en-US" sz="4000">
                <a:latin typeface="Calibri"/>
              </a:rPr>
            </a:br>
            <a:r>
              <a:rPr lang="en-US" sz="4000">
                <a:solidFill>
                  <a:srgbClr val="FFFFFF"/>
                </a:solidFill>
                <a:latin typeface="Calibri"/>
                <a:cs typeface="Calibri"/>
              </a:rPr>
              <a:t>(Handout)</a:t>
            </a:r>
          </a:p>
        </p:txBody>
      </p:sp>
      <p:sp>
        <p:nvSpPr>
          <p:cNvPr id="4" name="TextBox 3">
            <a:extLst>
              <a:ext uri="{FF2B5EF4-FFF2-40B4-BE49-F238E27FC236}">
                <a16:creationId xmlns:a16="http://schemas.microsoft.com/office/drawing/2014/main" id="{D9EA36F7-930C-B453-4ABD-01309C0E858A}"/>
              </a:ext>
            </a:extLst>
          </p:cNvPr>
          <p:cNvSpPr txBox="1"/>
          <p:nvPr/>
        </p:nvSpPr>
        <p:spPr>
          <a:xfrm>
            <a:off x="4866711" y="2411175"/>
            <a:ext cx="7002050" cy="3785652"/>
          </a:xfrm>
          <a:prstGeom prst="rect">
            <a:avLst/>
          </a:prstGeom>
          <a:noFill/>
        </p:spPr>
        <p:txBody>
          <a:bodyPr wrap="square" lIns="91440" tIns="45720" rIns="91440" bIns="45720" rtlCol="0" anchor="t">
            <a:spAutoFit/>
          </a:bodyPr>
          <a:lstStyle/>
          <a:p>
            <a:r>
              <a:rPr lang="en-US" sz="2400" b="1">
                <a:latin typeface="Calibri"/>
                <a:cs typeface="Calibri"/>
              </a:rPr>
              <a:t>Increasing MH Crisis-Related Call Volume by Call Type Provided Insights to Changing Community Needs </a:t>
            </a:r>
          </a:p>
          <a:p>
            <a:endParaRPr lang="en-US" sz="2400" b="1">
              <a:latin typeface="Calibri"/>
              <a:cs typeface="Calibri"/>
            </a:endParaRPr>
          </a:p>
          <a:p>
            <a:r>
              <a:rPr lang="en-US" sz="2400" b="1">
                <a:latin typeface="Calibri"/>
                <a:cs typeface="Calibri"/>
              </a:rPr>
              <a:t>Trends in arrests made on Mental Health-related CFS </a:t>
            </a:r>
          </a:p>
          <a:p>
            <a:endParaRPr lang="en-US" sz="2400" b="1">
              <a:latin typeface="Calibri"/>
              <a:cs typeface="Calibri"/>
            </a:endParaRPr>
          </a:p>
          <a:p>
            <a:r>
              <a:rPr lang="en-US" sz="2400" b="1">
                <a:latin typeface="Calibri"/>
                <a:cs typeface="Calibri"/>
              </a:rPr>
              <a:t>Trends leading to congestion of the CITAC </a:t>
            </a:r>
          </a:p>
          <a:p>
            <a:endParaRPr lang="en-US" sz="2400" b="1">
              <a:latin typeface="Calibri"/>
              <a:cs typeface="Calibri"/>
            </a:endParaRPr>
          </a:p>
          <a:p>
            <a:r>
              <a:rPr lang="en-US" sz="2400" b="1">
                <a:latin typeface="Calibri"/>
                <a:cs typeface="Calibri"/>
              </a:rPr>
              <a:t>Comparative analysis of response units to mental health-related calls and follow-ups </a:t>
            </a:r>
          </a:p>
          <a:p>
            <a:endParaRPr lang="en-US" sz="2400">
              <a:latin typeface="Calibri"/>
              <a:cs typeface="Calibri"/>
            </a:endParaRPr>
          </a:p>
        </p:txBody>
      </p:sp>
    </p:spTree>
    <p:extLst>
      <p:ext uri="{BB962C8B-B14F-4D97-AF65-F5344CB8AC3E}">
        <p14:creationId xmlns:p14="http://schemas.microsoft.com/office/powerpoint/2010/main" val="388881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C27F-1900-4AA1-DDEC-4EF5AE449CFD}"/>
              </a:ext>
            </a:extLst>
          </p:cNvPr>
          <p:cNvSpPr>
            <a:spLocks noGrp="1"/>
          </p:cNvSpPr>
          <p:nvPr>
            <p:ph type="title"/>
          </p:nvPr>
        </p:nvSpPr>
        <p:spPr>
          <a:xfrm>
            <a:off x="685800" y="412652"/>
            <a:ext cx="5410200" cy="1125415"/>
          </a:xfrm>
        </p:spPr>
        <p:txBody>
          <a:bodyPr>
            <a:normAutofit/>
          </a:bodyPr>
          <a:lstStyle/>
          <a:p>
            <a:pPr algn="ctr"/>
            <a:r>
              <a:rPr lang="en-US">
                <a:latin typeface="c"/>
              </a:rPr>
              <a:t>Program</a:t>
            </a:r>
            <a:br>
              <a:rPr lang="en-US">
                <a:latin typeface="c"/>
              </a:rPr>
            </a:br>
            <a:r>
              <a:rPr lang="en-US">
                <a:latin typeface="c"/>
              </a:rPr>
              <a:t>Recommendations</a:t>
            </a:r>
          </a:p>
        </p:txBody>
      </p:sp>
      <p:sp>
        <p:nvSpPr>
          <p:cNvPr id="3" name="Content Placeholder 2">
            <a:extLst>
              <a:ext uri="{FF2B5EF4-FFF2-40B4-BE49-F238E27FC236}">
                <a16:creationId xmlns:a16="http://schemas.microsoft.com/office/drawing/2014/main" id="{A2051DA6-3DBD-9EAC-3009-43190FEB7794}"/>
              </a:ext>
            </a:extLst>
          </p:cNvPr>
          <p:cNvSpPr>
            <a:spLocks noGrp="1"/>
          </p:cNvSpPr>
          <p:nvPr>
            <p:ph idx="1"/>
          </p:nvPr>
        </p:nvSpPr>
        <p:spPr>
          <a:xfrm>
            <a:off x="685798" y="1817154"/>
            <a:ext cx="5410201" cy="4896327"/>
          </a:xfrm>
        </p:spPr>
        <p:txBody>
          <a:bodyPr vert="horz" lIns="91440" tIns="45720" rIns="91440" bIns="45720" rtlCol="0" anchor="t">
            <a:normAutofit lnSpcReduction="10000"/>
          </a:bodyPr>
          <a:lstStyle/>
          <a:p>
            <a:pPr>
              <a:lnSpc>
                <a:spcPct val="90000"/>
              </a:lnSpc>
            </a:pPr>
            <a:r>
              <a:rPr lang="en-US">
                <a:solidFill>
                  <a:schemeClr val="tx1"/>
                </a:solidFill>
                <a:latin typeface="Calibri"/>
                <a:cs typeface="Calibri"/>
              </a:rPr>
              <a:t>CIT Training</a:t>
            </a:r>
          </a:p>
          <a:p>
            <a:pPr lvl="1">
              <a:lnSpc>
                <a:spcPct val="90000"/>
              </a:lnSpc>
            </a:pPr>
            <a:r>
              <a:rPr lang="en-US" sz="2400">
                <a:solidFill>
                  <a:schemeClr val="tx1"/>
                </a:solidFill>
                <a:latin typeface="Calibri"/>
                <a:cs typeface="Calibri"/>
              </a:rPr>
              <a:t>Increase refresher and advanced training</a:t>
            </a:r>
          </a:p>
          <a:p>
            <a:pPr lvl="1">
              <a:lnSpc>
                <a:spcPct val="90000"/>
              </a:lnSpc>
            </a:pPr>
            <a:r>
              <a:rPr lang="en-US" sz="2400">
                <a:solidFill>
                  <a:schemeClr val="tx1"/>
                </a:solidFill>
                <a:latin typeface="Calibri"/>
                <a:cs typeface="Calibri"/>
              </a:rPr>
              <a:t>Continue to track training rates across departments</a:t>
            </a:r>
          </a:p>
          <a:p>
            <a:pPr lvl="1">
              <a:lnSpc>
                <a:spcPct val="90000"/>
              </a:lnSpc>
            </a:pPr>
            <a:endParaRPr lang="en-US">
              <a:solidFill>
                <a:schemeClr val="tx1"/>
              </a:solidFill>
              <a:latin typeface="Calibri"/>
              <a:cs typeface="Calibri"/>
            </a:endParaRPr>
          </a:p>
          <a:p>
            <a:pPr>
              <a:lnSpc>
                <a:spcPct val="90000"/>
              </a:lnSpc>
            </a:pPr>
            <a:r>
              <a:rPr lang="en-US">
                <a:solidFill>
                  <a:schemeClr val="tx1"/>
                </a:solidFill>
                <a:latin typeface="Calibri"/>
                <a:cs typeface="Calibri"/>
              </a:rPr>
              <a:t>Co-Response Unit</a:t>
            </a:r>
          </a:p>
          <a:p>
            <a:pPr lvl="1">
              <a:lnSpc>
                <a:spcPct val="90000"/>
              </a:lnSpc>
            </a:pPr>
            <a:r>
              <a:rPr lang="en-US" sz="2400">
                <a:solidFill>
                  <a:schemeClr val="tx1"/>
                </a:solidFill>
                <a:latin typeface="Calibri"/>
                <a:cs typeface="Calibri"/>
              </a:rPr>
              <a:t>Increase response to 911 MH and MH follow-up calls</a:t>
            </a:r>
          </a:p>
          <a:p>
            <a:pPr lvl="1">
              <a:lnSpc>
                <a:spcPct val="90000"/>
              </a:lnSpc>
            </a:pPr>
            <a:r>
              <a:rPr lang="en-US" sz="2400">
                <a:solidFill>
                  <a:schemeClr val="tx1"/>
                </a:solidFill>
                <a:latin typeface="Calibri"/>
                <a:cs typeface="Calibri"/>
              </a:rPr>
              <a:t>Increase prescreening in the field to divert from hospitalization.</a:t>
            </a:r>
          </a:p>
          <a:p>
            <a:pPr lvl="1">
              <a:lnSpc>
                <a:spcPct val="90000"/>
              </a:lnSpc>
            </a:pPr>
            <a:r>
              <a:rPr lang="en-US" sz="2400">
                <a:solidFill>
                  <a:schemeClr val="tx1"/>
                </a:solidFill>
                <a:latin typeface="Calibri"/>
                <a:cs typeface="Calibri"/>
              </a:rPr>
              <a:t>Increase rate of referrals on calls</a:t>
            </a:r>
          </a:p>
          <a:p>
            <a:pPr lvl="1">
              <a:lnSpc>
                <a:spcPct val="90000"/>
              </a:lnSpc>
            </a:pPr>
            <a:r>
              <a:rPr lang="en-US" sz="2400">
                <a:solidFill>
                  <a:schemeClr val="tx1"/>
                </a:solidFill>
                <a:latin typeface="Calibri"/>
                <a:cs typeface="Calibri"/>
              </a:rPr>
              <a:t>Reduce short-term case management</a:t>
            </a:r>
          </a:p>
          <a:p>
            <a:pPr lvl="1">
              <a:lnSpc>
                <a:spcPct val="90000"/>
              </a:lnSpc>
            </a:pPr>
            <a:endParaRPr lang="en-US">
              <a:solidFill>
                <a:schemeClr val="tx1"/>
              </a:solidFill>
              <a:latin typeface="Calibri"/>
              <a:cs typeface="Calibri"/>
            </a:endParaRPr>
          </a:p>
          <a:p>
            <a:pPr marL="0" indent="0">
              <a:lnSpc>
                <a:spcPct val="90000"/>
              </a:lnSpc>
              <a:buNone/>
            </a:pPr>
            <a:endParaRPr lang="en-US">
              <a:solidFill>
                <a:schemeClr val="tx1"/>
              </a:solidFill>
            </a:endParaRPr>
          </a:p>
          <a:p>
            <a:pPr>
              <a:lnSpc>
                <a:spcPct val="90000"/>
              </a:lnSpc>
            </a:pPr>
            <a:endParaRPr lang="en-US">
              <a:solidFill>
                <a:schemeClr val="tx1"/>
              </a:solidFill>
            </a:endParaRPr>
          </a:p>
        </p:txBody>
      </p:sp>
      <p:pic>
        <p:nvPicPr>
          <p:cNvPr id="5" name="Picture 4" descr="People holding hands">
            <a:extLst>
              <a:ext uri="{FF2B5EF4-FFF2-40B4-BE49-F238E27FC236}">
                <a16:creationId xmlns:a16="http://schemas.microsoft.com/office/drawing/2014/main" id="{CAC9736E-E541-5735-C630-FA09E046CE96}"/>
              </a:ext>
            </a:extLst>
          </p:cNvPr>
          <p:cNvPicPr>
            <a:picLocks noChangeAspect="1"/>
          </p:cNvPicPr>
          <p:nvPr/>
        </p:nvPicPr>
        <p:blipFill rotWithShape="1">
          <a:blip r:embed="rId2"/>
          <a:srcRect l="31506" r="19358" b="-2"/>
          <a:stretch/>
        </p:blipFill>
        <p:spPr>
          <a:xfrm>
            <a:off x="7467600" y="685800"/>
            <a:ext cx="4038600" cy="5486400"/>
          </a:xfrm>
          <a:prstGeom prst="rect">
            <a:avLst/>
          </a:prstGeom>
        </p:spPr>
      </p:pic>
    </p:spTree>
    <p:extLst>
      <p:ext uri="{BB962C8B-B14F-4D97-AF65-F5344CB8AC3E}">
        <p14:creationId xmlns:p14="http://schemas.microsoft.com/office/powerpoint/2010/main" val="404480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C27F-1900-4AA1-DDEC-4EF5AE449CFD}"/>
              </a:ext>
            </a:extLst>
          </p:cNvPr>
          <p:cNvSpPr>
            <a:spLocks noGrp="1"/>
          </p:cNvSpPr>
          <p:nvPr>
            <p:ph type="title"/>
          </p:nvPr>
        </p:nvSpPr>
        <p:spPr>
          <a:xfrm>
            <a:off x="685800" y="412652"/>
            <a:ext cx="5410200" cy="1125415"/>
          </a:xfrm>
        </p:spPr>
        <p:txBody>
          <a:bodyPr>
            <a:normAutofit/>
          </a:bodyPr>
          <a:lstStyle/>
          <a:p>
            <a:pPr algn="ctr"/>
            <a:r>
              <a:rPr lang="en-US">
                <a:latin typeface="Calibri"/>
                <a:cs typeface="Calibri"/>
              </a:rPr>
              <a:t>Data&amp; Evaluation  </a:t>
            </a:r>
            <a:br>
              <a:rPr lang="en-US">
                <a:latin typeface="Calibri"/>
              </a:rPr>
            </a:br>
            <a:r>
              <a:rPr lang="en-US">
                <a:latin typeface="Calibri"/>
                <a:cs typeface="Calibri"/>
              </a:rPr>
              <a:t>Recommendations</a:t>
            </a:r>
          </a:p>
        </p:txBody>
      </p:sp>
      <p:sp>
        <p:nvSpPr>
          <p:cNvPr id="3" name="Content Placeholder 2">
            <a:extLst>
              <a:ext uri="{FF2B5EF4-FFF2-40B4-BE49-F238E27FC236}">
                <a16:creationId xmlns:a16="http://schemas.microsoft.com/office/drawing/2014/main" id="{A2051DA6-3DBD-9EAC-3009-43190FEB7794}"/>
              </a:ext>
            </a:extLst>
          </p:cNvPr>
          <p:cNvSpPr>
            <a:spLocks noGrp="1"/>
          </p:cNvSpPr>
          <p:nvPr>
            <p:ph idx="1"/>
          </p:nvPr>
        </p:nvSpPr>
        <p:spPr>
          <a:xfrm>
            <a:off x="685798" y="1817154"/>
            <a:ext cx="5410201" cy="4482670"/>
          </a:xfrm>
        </p:spPr>
        <p:txBody>
          <a:bodyPr vert="horz" lIns="91440" tIns="45720" rIns="91440" bIns="45720" rtlCol="0">
            <a:normAutofit/>
          </a:bodyPr>
          <a:lstStyle/>
          <a:p>
            <a:endParaRPr lang="en-US"/>
          </a:p>
          <a:p>
            <a:endParaRPr lang="en-US"/>
          </a:p>
        </p:txBody>
      </p:sp>
      <p:pic>
        <p:nvPicPr>
          <p:cNvPr id="4" name="Picture 5" descr="Free stock photo of chart, close -up, data">
            <a:extLst>
              <a:ext uri="{FF2B5EF4-FFF2-40B4-BE49-F238E27FC236}">
                <a16:creationId xmlns:a16="http://schemas.microsoft.com/office/drawing/2014/main" id="{41255AF0-5315-AA10-BF9E-24C187A13E8C}"/>
              </a:ext>
            </a:extLst>
          </p:cNvPr>
          <p:cNvPicPr>
            <a:picLocks noChangeAspect="1"/>
          </p:cNvPicPr>
          <p:nvPr/>
        </p:nvPicPr>
        <p:blipFill rotWithShape="1">
          <a:blip r:embed="rId2"/>
          <a:srcRect l="45997" r="5234" b="-2"/>
          <a:stretch/>
        </p:blipFill>
        <p:spPr>
          <a:xfrm>
            <a:off x="7467600" y="685800"/>
            <a:ext cx="4038600" cy="5486400"/>
          </a:xfrm>
          <a:prstGeom prst="rect">
            <a:avLst/>
          </a:prstGeom>
        </p:spPr>
      </p:pic>
      <p:sp>
        <p:nvSpPr>
          <p:cNvPr id="6" name="TextBox 5">
            <a:extLst>
              <a:ext uri="{FF2B5EF4-FFF2-40B4-BE49-F238E27FC236}">
                <a16:creationId xmlns:a16="http://schemas.microsoft.com/office/drawing/2014/main" id="{B0A558F3-09FA-D8B1-DAB9-C61ABB854E34}"/>
              </a:ext>
            </a:extLst>
          </p:cNvPr>
          <p:cNvSpPr txBox="1"/>
          <p:nvPr/>
        </p:nvSpPr>
        <p:spPr>
          <a:xfrm>
            <a:off x="454325" y="1532626"/>
            <a:ext cx="60931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Char char="•"/>
            </a:pPr>
            <a:r>
              <a:rPr lang="en-US" sz="2400" dirty="0">
                <a:latin typeface="Calibri"/>
                <a:cs typeface="Calibri"/>
              </a:rPr>
              <a:t>Review CRU assessment tools and practices, prioritize individuals with moderate or high risk (e.g., mental health field assessment, SMI, ORAS) and high system utilizers. </a:t>
            </a:r>
          </a:p>
          <a:p>
            <a:endParaRPr lang="en-US" sz="2400" dirty="0">
              <a:latin typeface="Calibri"/>
              <a:cs typeface="Calibri"/>
            </a:endParaRPr>
          </a:p>
          <a:p>
            <a:pPr marL="228600" indent="-228600">
              <a:buChar char="•"/>
            </a:pPr>
            <a:r>
              <a:rPr lang="en-US" sz="2400" dirty="0">
                <a:latin typeface="Calibri"/>
                <a:cs typeface="Calibri"/>
              </a:rPr>
              <a:t>Sustain current tracking efforts. </a:t>
            </a:r>
          </a:p>
          <a:p>
            <a:endParaRPr lang="en-US" sz="2400">
              <a:latin typeface="Calibri"/>
              <a:ea typeface="+mn-lt"/>
              <a:cs typeface="Calibri"/>
            </a:endParaRPr>
          </a:p>
          <a:p>
            <a:pPr marL="228600" indent="-228600">
              <a:buFont typeface="Arial"/>
              <a:buChar char="•"/>
            </a:pPr>
            <a:r>
              <a:rPr lang="en-US" sz="2400" dirty="0">
                <a:ea typeface="+mn-lt"/>
                <a:cs typeface="+mn-lt"/>
              </a:rPr>
              <a:t>Expand utilization of systematic data to track point of service information related to mental health crisis.</a:t>
            </a:r>
          </a:p>
          <a:p>
            <a:endParaRPr lang="en-US" sz="2400">
              <a:latin typeface="Calibri"/>
              <a:cs typeface="Calibri"/>
            </a:endParaRPr>
          </a:p>
          <a:p>
            <a:pPr marL="228600" indent="-228600">
              <a:buChar char="•"/>
            </a:pPr>
            <a:r>
              <a:rPr lang="en-US" sz="2400" dirty="0">
                <a:latin typeface="Calibri"/>
                <a:cs typeface="Calibri"/>
              </a:rPr>
              <a:t>Build and expand cooperative agreements.</a:t>
            </a:r>
          </a:p>
          <a:p>
            <a:pPr marL="228600" indent="-228600">
              <a:buChar char="•"/>
            </a:pPr>
            <a:endParaRPr lang="en-US" sz="2400" dirty="0">
              <a:latin typeface="Calibri"/>
              <a:cs typeface="Calibri"/>
            </a:endParaRPr>
          </a:p>
          <a:p>
            <a:pPr marL="228600" indent="-228600">
              <a:buChar char="•"/>
            </a:pPr>
            <a:r>
              <a:rPr lang="en-US" sz="2400" dirty="0">
                <a:latin typeface="Calibri"/>
                <a:cs typeface="Calibri"/>
              </a:rPr>
              <a:t>Continue peer learning. </a:t>
            </a:r>
          </a:p>
        </p:txBody>
      </p:sp>
    </p:spTree>
    <p:extLst>
      <p:ext uri="{BB962C8B-B14F-4D97-AF65-F5344CB8AC3E}">
        <p14:creationId xmlns:p14="http://schemas.microsoft.com/office/powerpoint/2010/main" val="193236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76F98-498E-00C8-AC4C-521E6B99B4F2}"/>
              </a:ext>
            </a:extLst>
          </p:cNvPr>
          <p:cNvSpPr>
            <a:spLocks noGrp="1"/>
          </p:cNvSpPr>
          <p:nvPr>
            <p:ph type="title"/>
          </p:nvPr>
        </p:nvSpPr>
        <p:spPr>
          <a:xfrm>
            <a:off x="1371600" y="1020728"/>
            <a:ext cx="9486900" cy="996061"/>
          </a:xfrm>
        </p:spPr>
        <p:txBody>
          <a:bodyPr anchor="b">
            <a:normAutofit/>
          </a:bodyPr>
          <a:lstStyle/>
          <a:p>
            <a:pPr algn="ctr"/>
            <a:r>
              <a:rPr lang="en-US">
                <a:latin typeface="Calibri"/>
                <a:cs typeface="Calibri"/>
              </a:rPr>
              <a:t>Filling other program gaps</a:t>
            </a:r>
          </a:p>
        </p:txBody>
      </p:sp>
      <p:sp>
        <p:nvSpPr>
          <p:cNvPr id="3" name="Content Placeholder 2">
            <a:extLst>
              <a:ext uri="{FF2B5EF4-FFF2-40B4-BE49-F238E27FC236}">
                <a16:creationId xmlns:a16="http://schemas.microsoft.com/office/drawing/2014/main" id="{0DB845A0-C1D9-1AF6-DE5E-BD5DBB93B628}"/>
              </a:ext>
            </a:extLst>
          </p:cNvPr>
          <p:cNvSpPr>
            <a:spLocks noGrp="1"/>
          </p:cNvSpPr>
          <p:nvPr>
            <p:ph idx="1"/>
          </p:nvPr>
        </p:nvSpPr>
        <p:spPr>
          <a:xfrm>
            <a:off x="1371600" y="2200940"/>
            <a:ext cx="9486901" cy="3577854"/>
          </a:xfrm>
        </p:spPr>
        <p:txBody>
          <a:bodyPr vert="horz" lIns="91440" tIns="45720" rIns="91440" bIns="45720" rtlCol="0" anchor="t">
            <a:normAutofit fontScale="85000" lnSpcReduction="20000"/>
          </a:bodyPr>
          <a:lstStyle/>
          <a:p>
            <a:r>
              <a:rPr lang="en-US" sz="2800" dirty="0">
                <a:latin typeface="Calibri"/>
                <a:cs typeface="Calibri"/>
              </a:rPr>
              <a:t>In response to capacity findings indicated wait times on involuntary transports (10+ hours)</a:t>
            </a:r>
          </a:p>
          <a:p>
            <a:pPr lvl="1"/>
            <a:r>
              <a:rPr lang="en-US" sz="2400" dirty="0">
                <a:latin typeface="Calibri"/>
                <a:cs typeface="Calibri"/>
              </a:rPr>
              <a:t>Expand CITAC law enforcement coverage to reduce officer wait times. </a:t>
            </a:r>
            <a:endParaRPr lang="en-US" sz="2400" dirty="0"/>
          </a:p>
          <a:p>
            <a:r>
              <a:rPr lang="en-US" sz="2800" dirty="0">
                <a:latin typeface="Calibri"/>
                <a:cs typeface="Calibri"/>
              </a:rPr>
              <a:t>Increase options for diversion to community-based crisis response.</a:t>
            </a:r>
          </a:p>
          <a:p>
            <a:pPr lvl="1"/>
            <a:r>
              <a:rPr lang="en-US" sz="2400" dirty="0">
                <a:latin typeface="Calibri"/>
                <a:cs typeface="Calibri"/>
              </a:rPr>
              <a:t>Treat individuals in least-restrictive environment</a:t>
            </a:r>
          </a:p>
          <a:p>
            <a:pPr lvl="1"/>
            <a:r>
              <a:rPr lang="en-US" sz="2400" dirty="0">
                <a:latin typeface="Calibri"/>
                <a:cs typeface="Calibri"/>
              </a:rPr>
              <a:t>Reduce utilization of CITAC to those most in need</a:t>
            </a:r>
          </a:p>
          <a:p>
            <a:r>
              <a:rPr lang="en-US" sz="2800" dirty="0">
                <a:solidFill>
                  <a:schemeClr val="tx1"/>
                </a:solidFill>
                <a:latin typeface="Calibri"/>
                <a:cs typeface="Calibri"/>
              </a:rPr>
              <a:t>Increase systematic MH follow-up from CITAC, jails, SSFO, and state hospitals.</a:t>
            </a:r>
            <a:endParaRPr lang="en-US" sz="2800">
              <a:solidFill>
                <a:schemeClr val="tx1"/>
              </a:solidFill>
              <a:latin typeface="Calibri"/>
              <a:cs typeface="Calibri"/>
            </a:endParaRPr>
          </a:p>
          <a:p>
            <a:r>
              <a:rPr lang="en-US" sz="2800" dirty="0">
                <a:latin typeface="Calibri"/>
                <a:cs typeface="Calibri"/>
              </a:rPr>
              <a:t>Increase planning and coordination through cross-systems intercept mapping</a:t>
            </a:r>
            <a:r>
              <a:rPr lang="en-US" sz="2800" dirty="0">
                <a:ea typeface="+mj-lt"/>
                <a:cs typeface="+mj-lt"/>
              </a:rPr>
              <a:t>. </a:t>
            </a:r>
            <a:endParaRPr lang="en-US" sz="2800" dirty="0"/>
          </a:p>
        </p:txBody>
      </p:sp>
    </p:spTree>
    <p:extLst>
      <p:ext uri="{BB962C8B-B14F-4D97-AF65-F5344CB8AC3E}">
        <p14:creationId xmlns:p14="http://schemas.microsoft.com/office/powerpoint/2010/main" val="68758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485AE2-6BE9-4DCA-A6C4-83F4EEFC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4431"/>
            <a:ext cx="1082040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0838E-DF52-2423-8806-1174245ADBCE}"/>
              </a:ext>
            </a:extLst>
          </p:cNvPr>
          <p:cNvSpPr>
            <a:spLocks noGrp="1"/>
          </p:cNvSpPr>
          <p:nvPr>
            <p:ph type="title"/>
          </p:nvPr>
        </p:nvSpPr>
        <p:spPr>
          <a:xfrm>
            <a:off x="2057400" y="1371599"/>
            <a:ext cx="8115300" cy="2339633"/>
          </a:xfrm>
        </p:spPr>
        <p:txBody>
          <a:bodyPr vert="horz" lIns="91440" tIns="45720" rIns="91440" bIns="45720" rtlCol="0" anchor="b">
            <a:normAutofit/>
          </a:bodyPr>
          <a:lstStyle/>
          <a:p>
            <a:r>
              <a:rPr lang="en-US" sz="4000" kern="1200" cap="all" spc="300" baseline="0">
                <a:latin typeface="Calibri"/>
                <a:cs typeface="Calibri"/>
              </a:rPr>
              <a:t>ATTACHMENTS</a:t>
            </a:r>
          </a:p>
        </p:txBody>
      </p:sp>
    </p:spTree>
    <p:extLst>
      <p:ext uri="{BB962C8B-B14F-4D97-AF65-F5344CB8AC3E}">
        <p14:creationId xmlns:p14="http://schemas.microsoft.com/office/powerpoint/2010/main" val="247277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1C9781-1BFB-4400-A1AC-1BEAE672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B32CAD-5F08-4EE4-B80D-A9E62A650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67818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9139C-BF07-064B-9697-80328FC281EB}"/>
              </a:ext>
            </a:extLst>
          </p:cNvPr>
          <p:cNvSpPr>
            <a:spLocks noGrp="1"/>
          </p:cNvSpPr>
          <p:nvPr>
            <p:ph type="ctrTitle"/>
          </p:nvPr>
        </p:nvSpPr>
        <p:spPr>
          <a:xfrm>
            <a:off x="1004887" y="1371599"/>
            <a:ext cx="6143625" cy="2360429"/>
          </a:xfrm>
        </p:spPr>
        <p:txBody>
          <a:bodyPr>
            <a:noAutofit/>
          </a:bodyPr>
          <a:lstStyle/>
          <a:p>
            <a:pPr algn="l" fontAlgn="base"/>
            <a:r>
              <a:rPr lang="en-US" sz="2800" b="1">
                <a:solidFill>
                  <a:schemeClr val="bg1"/>
                </a:solidFill>
                <a:latin typeface="Calibri"/>
                <a:cs typeface="Calibri"/>
              </a:rPr>
              <a:t>Mental Health Crisis Call Outcomes Among CIT Officers:</a:t>
            </a:r>
            <a:br>
              <a:rPr lang="en-US" sz="2000" b="1">
                <a:latin typeface="Calibri"/>
              </a:rPr>
            </a:br>
            <a:r>
              <a:rPr lang="en-US" sz="2000" b="1">
                <a:solidFill>
                  <a:schemeClr val="bg1"/>
                </a:solidFill>
                <a:latin typeface="Calibri"/>
                <a:cs typeface="Calibri"/>
              </a:rPr>
              <a:t>  </a:t>
            </a:r>
            <a:br>
              <a:rPr lang="en-US" sz="2000" b="1">
                <a:latin typeface="Calibri"/>
              </a:rPr>
            </a:br>
            <a:r>
              <a:rPr lang="en-US" sz="1800" b="1">
                <a:solidFill>
                  <a:schemeClr val="bg1"/>
                </a:solidFill>
                <a:latin typeface="Calibri"/>
                <a:cs typeface="Calibri"/>
              </a:rPr>
              <a:t>Challenges and Consequences for Citizens in Rural Areas </a:t>
            </a:r>
            <a:br>
              <a:rPr lang="en-US" sz="2000" b="1">
                <a:latin typeface="Calibri"/>
              </a:rPr>
            </a:br>
            <a:r>
              <a:rPr lang="en-US" sz="2000" b="1">
                <a:solidFill>
                  <a:schemeClr val="bg1"/>
                </a:solidFill>
                <a:latin typeface="Calibri"/>
                <a:cs typeface="Calibri"/>
              </a:rPr>
              <a:t> </a:t>
            </a:r>
          </a:p>
        </p:txBody>
      </p:sp>
      <p:sp>
        <p:nvSpPr>
          <p:cNvPr id="3" name="Subtitle 2">
            <a:extLst>
              <a:ext uri="{FF2B5EF4-FFF2-40B4-BE49-F238E27FC236}">
                <a16:creationId xmlns:a16="http://schemas.microsoft.com/office/drawing/2014/main" id="{39BB7154-7F77-7544-A122-2FE4DB96C8AB}"/>
              </a:ext>
            </a:extLst>
          </p:cNvPr>
          <p:cNvSpPr>
            <a:spLocks noGrp="1"/>
          </p:cNvSpPr>
          <p:nvPr>
            <p:ph type="subTitle" idx="1"/>
          </p:nvPr>
        </p:nvSpPr>
        <p:spPr>
          <a:xfrm>
            <a:off x="1003443" y="3654609"/>
            <a:ext cx="6043772" cy="2360429"/>
          </a:xfrm>
        </p:spPr>
        <p:txBody>
          <a:bodyPr vert="horz" lIns="91440" tIns="45720" rIns="91440" bIns="45720" rtlCol="0" anchor="t">
            <a:normAutofit/>
          </a:bodyPr>
          <a:lstStyle/>
          <a:p>
            <a:pPr algn="l" fontAlgn="base"/>
            <a:r>
              <a:rPr lang="en-US" sz="2200" i="0">
                <a:solidFill>
                  <a:schemeClr val="bg1"/>
                </a:solidFill>
                <a:latin typeface="Calibri"/>
                <a:cs typeface="Calibri"/>
              </a:rPr>
              <a:t>Presented at the 2023 Southern Political Science Association Annual Meeting</a:t>
            </a:r>
          </a:p>
          <a:p>
            <a:pPr algn="l" fontAlgn="base"/>
            <a:endParaRPr lang="en-US" sz="2200" i="0">
              <a:solidFill>
                <a:schemeClr val="bg1"/>
              </a:solidFill>
              <a:latin typeface="Calibri"/>
              <a:cs typeface="Calibri"/>
            </a:endParaRPr>
          </a:p>
          <a:p>
            <a:pPr algn="l"/>
            <a:r>
              <a:rPr lang="en-US" sz="2200" i="0">
                <a:solidFill>
                  <a:schemeClr val="bg1"/>
                </a:solidFill>
                <a:latin typeface="Calibri"/>
                <a:cs typeface="Calibri"/>
              </a:rPr>
              <a:t>Amanda Teye, Ph.D. &amp; Liliokanaio Peaslee, Ph.D.</a:t>
            </a:r>
            <a:endParaRPr lang="en-US">
              <a:solidFill>
                <a:schemeClr val="bg1"/>
              </a:solidFill>
              <a:latin typeface="Calibri"/>
              <a:cs typeface="Calibri"/>
            </a:endParaRPr>
          </a:p>
          <a:p>
            <a:pPr algn="l" fontAlgn="base"/>
            <a:r>
              <a:rPr lang="en-US" sz="2200">
                <a:solidFill>
                  <a:schemeClr val="bg1"/>
                </a:solidFill>
                <a:latin typeface="Calibri"/>
                <a:cs typeface="Calibri"/>
              </a:rPr>
              <a:t>James Madison University </a:t>
            </a:r>
          </a:p>
          <a:p>
            <a:pPr algn="l"/>
            <a:endParaRPr lang="en-US" sz="2200" i="0">
              <a:solidFill>
                <a:schemeClr val="bg1"/>
              </a:solidFill>
              <a:latin typeface="Calibri"/>
              <a:cs typeface="Calibri"/>
            </a:endParaRPr>
          </a:p>
        </p:txBody>
      </p:sp>
      <p:pic>
        <p:nvPicPr>
          <p:cNvPr id="4" name="Picture 3">
            <a:extLst>
              <a:ext uri="{FF2B5EF4-FFF2-40B4-BE49-F238E27FC236}">
                <a16:creationId xmlns:a16="http://schemas.microsoft.com/office/drawing/2014/main" id="{3AAE888A-1E2A-41B4-8622-E26275AD79E9}"/>
              </a:ext>
            </a:extLst>
          </p:cNvPr>
          <p:cNvPicPr>
            <a:picLocks noChangeAspect="1"/>
          </p:cNvPicPr>
          <p:nvPr/>
        </p:nvPicPr>
        <p:blipFill rotWithShape="1">
          <a:blip r:embed="rId2"/>
          <a:srcRect l="52714" r="3120"/>
          <a:stretch/>
        </p:blipFill>
        <p:spPr>
          <a:xfrm>
            <a:off x="8243048" y="10"/>
            <a:ext cx="3948953" cy="6857990"/>
          </a:xfrm>
          <a:prstGeom prst="rect">
            <a:avLst/>
          </a:prstGeom>
        </p:spPr>
      </p:pic>
    </p:spTree>
    <p:extLst>
      <p:ext uri="{BB962C8B-B14F-4D97-AF65-F5344CB8AC3E}">
        <p14:creationId xmlns:p14="http://schemas.microsoft.com/office/powerpoint/2010/main" val="103946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0" y="0"/>
            <a:ext cx="12192000" cy="1371600"/>
          </a:xfrm>
          <a:solidFill>
            <a:schemeClr val="tx2">
              <a:lumMod val="75000"/>
              <a:lumOff val="25000"/>
            </a:schemeClr>
          </a:solidFill>
        </p:spPr>
        <p:txBody>
          <a:bodyPr>
            <a:normAutofit/>
          </a:bodyPr>
          <a:lstStyle/>
          <a:p>
            <a:r>
              <a:rPr lang="en-US" sz="4000">
                <a:solidFill>
                  <a:schemeClr val="bg1"/>
                </a:solidFill>
                <a:latin typeface="Calibri"/>
                <a:cs typeface="Calibri"/>
              </a:rPr>
              <a:t>   Increasing CFS Volume</a:t>
            </a:r>
          </a:p>
        </p:txBody>
      </p:sp>
      <p:pic>
        <p:nvPicPr>
          <p:cNvPr id="5" name="Picture 5" descr="Chart, bar chart&#10;&#10;Description automatically generated">
            <a:extLst>
              <a:ext uri="{FF2B5EF4-FFF2-40B4-BE49-F238E27FC236}">
                <a16:creationId xmlns:a16="http://schemas.microsoft.com/office/drawing/2014/main" id="{42AE45DE-C1CD-3CB8-4DDD-8D8E3E08961D}"/>
              </a:ext>
            </a:extLst>
          </p:cNvPr>
          <p:cNvPicPr>
            <a:picLocks noChangeAspect="1"/>
          </p:cNvPicPr>
          <p:nvPr/>
        </p:nvPicPr>
        <p:blipFill>
          <a:blip r:embed="rId2"/>
          <a:stretch>
            <a:fillRect/>
          </a:stretch>
        </p:blipFill>
        <p:spPr>
          <a:xfrm>
            <a:off x="845257" y="2004166"/>
            <a:ext cx="10309577" cy="4394837"/>
          </a:xfrm>
          <a:prstGeom prst="rect">
            <a:avLst/>
          </a:prstGeom>
        </p:spPr>
      </p:pic>
    </p:spTree>
    <p:extLst>
      <p:ext uri="{BB962C8B-B14F-4D97-AF65-F5344CB8AC3E}">
        <p14:creationId xmlns:p14="http://schemas.microsoft.com/office/powerpoint/2010/main" val="288760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5410200" y="496047"/>
            <a:ext cx="6119904" cy="1027953"/>
          </a:xfrm>
        </p:spPr>
        <p:txBody>
          <a:bodyPr vert="horz" lIns="91440" tIns="45720" rIns="91440" bIns="45720" rtlCol="0" anchor="b">
            <a:normAutofit/>
          </a:bodyPr>
          <a:lstStyle/>
          <a:p>
            <a:pPr marL="800100" algn="ctr"/>
            <a:r>
              <a:rPr lang="en-US" kern="1200" cap="all" spc="300" baseline="0">
                <a:latin typeface="Calibri"/>
                <a:cs typeface="Calibri"/>
              </a:rPr>
              <a:t>overview</a:t>
            </a:r>
          </a:p>
        </p:txBody>
      </p:sp>
      <p:sp>
        <p:nvSpPr>
          <p:cNvPr id="41" name="Rectangle 40">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6C72788-D60B-8C84-98FF-DD050CCB427A}"/>
              </a:ext>
            </a:extLst>
          </p:cNvPr>
          <p:cNvSpPr>
            <a:spLocks noGrp="1"/>
          </p:cNvSpPr>
          <p:nvPr/>
        </p:nvSpPr>
        <p:spPr>
          <a:xfrm>
            <a:off x="5364126" y="1817153"/>
            <a:ext cx="6165978" cy="447145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atin typeface="Calibri"/>
                <a:cs typeface="Calibri"/>
              </a:rPr>
              <a:t>2019 $750,000 BJA JMHCP award </a:t>
            </a:r>
          </a:p>
          <a:p>
            <a:pPr>
              <a:lnSpc>
                <a:spcPct val="90000"/>
              </a:lnSpc>
            </a:pPr>
            <a:r>
              <a:rPr lang="en-US">
                <a:latin typeface="Calibri"/>
                <a:cs typeface="Calibri"/>
              </a:rPr>
              <a:t>Goals:</a:t>
            </a:r>
          </a:p>
          <a:p>
            <a:pPr lvl="1">
              <a:lnSpc>
                <a:spcPct val="90000"/>
              </a:lnSpc>
            </a:pPr>
            <a:r>
              <a:rPr lang="en-US">
                <a:latin typeface="Calibri"/>
                <a:cs typeface="Calibri"/>
              </a:rPr>
              <a:t>Strengthen collaboration between law enforcement and behavioral health</a:t>
            </a:r>
          </a:p>
          <a:p>
            <a:pPr lvl="1">
              <a:lnSpc>
                <a:spcPct val="90000"/>
              </a:lnSpc>
            </a:pPr>
            <a:r>
              <a:rPr lang="en-US">
                <a:latin typeface="Calibri"/>
                <a:cs typeface="Calibri"/>
              </a:rPr>
              <a:t>Develop effective and efficient law enforcement and community-based responses to individuals with mental illness and co-occurring mental illness and substance abuse (MI/CMISA)</a:t>
            </a:r>
          </a:p>
          <a:p>
            <a:pPr lvl="1">
              <a:lnSpc>
                <a:spcPct val="90000"/>
              </a:lnSpc>
            </a:pPr>
            <a:r>
              <a:rPr lang="en-US">
                <a:latin typeface="Calibri"/>
                <a:cs typeface="Calibri"/>
              </a:rPr>
              <a:t>Improve community safety</a:t>
            </a:r>
          </a:p>
          <a:p>
            <a:pPr>
              <a:lnSpc>
                <a:spcPct val="90000"/>
              </a:lnSpc>
            </a:pPr>
            <a:r>
              <a:rPr lang="en-US">
                <a:latin typeface="Calibri"/>
                <a:cs typeface="Calibri"/>
              </a:rPr>
              <a:t>Currently in fourth and final grant year</a:t>
            </a:r>
          </a:p>
          <a:p>
            <a:pPr>
              <a:lnSpc>
                <a:spcPct val="90000"/>
              </a:lnSpc>
            </a:pPr>
            <a:r>
              <a:rPr lang="en-US">
                <a:latin typeface="Calibri"/>
                <a:cs typeface="Calibri"/>
              </a:rPr>
              <a:t>Findings and recommendations from the first three years</a:t>
            </a:r>
          </a:p>
        </p:txBody>
      </p:sp>
      <p:pic>
        <p:nvPicPr>
          <p:cNvPr id="7" name="Picture 7">
            <a:extLst>
              <a:ext uri="{FF2B5EF4-FFF2-40B4-BE49-F238E27FC236}">
                <a16:creationId xmlns:a16="http://schemas.microsoft.com/office/drawing/2014/main" id="{A1AA1BF9-78E3-E3DE-1889-19DD2FDE457E}"/>
              </a:ext>
            </a:extLst>
          </p:cNvPr>
          <p:cNvPicPr>
            <a:picLocks noChangeAspect="1"/>
          </p:cNvPicPr>
          <p:nvPr/>
        </p:nvPicPr>
        <p:blipFill rotWithShape="1">
          <a:blip r:embed="rId2"/>
          <a:srcRect l="13428" r="4165"/>
          <a:stretch/>
        </p:blipFill>
        <p:spPr>
          <a:xfrm>
            <a:off x="887083" y="-47445"/>
            <a:ext cx="4325427" cy="6967267"/>
          </a:xfrm>
          <a:prstGeom prst="rect">
            <a:avLst/>
          </a:prstGeom>
        </p:spPr>
      </p:pic>
    </p:spTree>
    <p:extLst>
      <p:ext uri="{BB962C8B-B14F-4D97-AF65-F5344CB8AC3E}">
        <p14:creationId xmlns:p14="http://schemas.microsoft.com/office/powerpoint/2010/main" val="202986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0" y="0"/>
            <a:ext cx="12192000" cy="1371600"/>
          </a:xfrm>
          <a:solidFill>
            <a:schemeClr val="tx2">
              <a:lumMod val="75000"/>
              <a:lumOff val="25000"/>
            </a:schemeClr>
          </a:solidFill>
        </p:spPr>
        <p:txBody>
          <a:bodyPr>
            <a:normAutofit/>
          </a:bodyPr>
          <a:lstStyle/>
          <a:p>
            <a:r>
              <a:rPr lang="en-US" sz="4000">
                <a:solidFill>
                  <a:schemeClr val="bg1"/>
                </a:solidFill>
                <a:latin typeface="Calibri"/>
                <a:cs typeface="Calibri"/>
              </a:rPr>
              <a:t>   Increasing Arrest Volume</a:t>
            </a:r>
          </a:p>
        </p:txBody>
      </p:sp>
      <p:sp>
        <p:nvSpPr>
          <p:cNvPr id="7" name="TextBox 6">
            <a:extLst>
              <a:ext uri="{FF2B5EF4-FFF2-40B4-BE49-F238E27FC236}">
                <a16:creationId xmlns:a16="http://schemas.microsoft.com/office/drawing/2014/main" id="{8F314CF6-7963-7A19-D944-7225FB39B048}"/>
              </a:ext>
            </a:extLst>
          </p:cNvPr>
          <p:cNvSpPr txBox="1"/>
          <p:nvPr/>
        </p:nvSpPr>
        <p:spPr>
          <a:xfrm>
            <a:off x="264695" y="1548063"/>
            <a:ext cx="116626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oudy Old Style"/>
                <a:cs typeface="Times New Roman"/>
              </a:rPr>
              <a:t>The overall arrest rate of 1.3% on mental health-related calls. Observed MH arrest rate in the study region are similar to other areas. According to recent research findings, the average rate of arrest on mental health calls ranged from 0.5-3.0% (</a:t>
            </a:r>
            <a:r>
              <a:rPr lang="en-US">
                <a:solidFill>
                  <a:srgbClr val="222222"/>
                </a:solidFill>
                <a:latin typeface="Goudy Old Style"/>
                <a:cs typeface="Times New Roman"/>
              </a:rPr>
              <a:t>Lum, Koper, &amp; Wu, 2022)</a:t>
            </a:r>
            <a:r>
              <a:rPr lang="en-US">
                <a:latin typeface="Goudy Old Style"/>
                <a:cs typeface="Times New Roman"/>
              </a:rPr>
              <a:t>. However, trends show a </a:t>
            </a:r>
            <a:r>
              <a:rPr lang="en-US">
                <a:ea typeface="+mn-lt"/>
                <a:cs typeface="Times New Roman"/>
              </a:rPr>
              <a:t>52</a:t>
            </a:r>
            <a:r>
              <a:rPr lang="en-US">
                <a:ea typeface="+mn-lt"/>
                <a:cs typeface="+mn-lt"/>
              </a:rPr>
              <a:t>% increase in area wide mental health-related arrests from Year 1, indicating a positive growth trend. </a:t>
            </a:r>
            <a:endParaRPr lang="en-US">
              <a:latin typeface="Gill Sans MT"/>
            </a:endParaRPr>
          </a:p>
        </p:txBody>
      </p:sp>
      <p:pic>
        <p:nvPicPr>
          <p:cNvPr id="8" name="Picture 10" descr="Chart, scatter chart&#10;&#10;Description automatically generated">
            <a:extLst>
              <a:ext uri="{FF2B5EF4-FFF2-40B4-BE49-F238E27FC236}">
                <a16:creationId xmlns:a16="http://schemas.microsoft.com/office/drawing/2014/main" id="{AA6CFD9A-8514-4C78-2198-C8D2FE06253D}"/>
              </a:ext>
            </a:extLst>
          </p:cNvPr>
          <p:cNvPicPr>
            <a:picLocks noChangeAspect="1"/>
          </p:cNvPicPr>
          <p:nvPr/>
        </p:nvPicPr>
        <p:blipFill>
          <a:blip r:embed="rId2"/>
          <a:stretch>
            <a:fillRect/>
          </a:stretch>
        </p:blipFill>
        <p:spPr>
          <a:xfrm>
            <a:off x="617622" y="2931832"/>
            <a:ext cx="11101137" cy="3545033"/>
          </a:xfrm>
          <a:prstGeom prst="rect">
            <a:avLst/>
          </a:prstGeom>
        </p:spPr>
      </p:pic>
    </p:spTree>
    <p:extLst>
      <p:ext uri="{BB962C8B-B14F-4D97-AF65-F5344CB8AC3E}">
        <p14:creationId xmlns:p14="http://schemas.microsoft.com/office/powerpoint/2010/main" val="157037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0" y="0"/>
            <a:ext cx="12192000" cy="1371600"/>
          </a:xfrm>
          <a:solidFill>
            <a:schemeClr val="tx2">
              <a:lumMod val="75000"/>
              <a:lumOff val="25000"/>
            </a:schemeClr>
          </a:solidFill>
        </p:spPr>
        <p:txBody>
          <a:bodyPr>
            <a:normAutofit/>
          </a:bodyPr>
          <a:lstStyle/>
          <a:p>
            <a:r>
              <a:rPr lang="en-US" sz="4000">
                <a:solidFill>
                  <a:schemeClr val="bg1"/>
                </a:solidFill>
                <a:latin typeface="Calibri"/>
                <a:cs typeface="Calibri"/>
              </a:rPr>
              <a:t>   Voluntary Transport Locations</a:t>
            </a:r>
          </a:p>
        </p:txBody>
      </p:sp>
      <p:pic>
        <p:nvPicPr>
          <p:cNvPr id="3" name="Picture 3" descr="Chart, pie chart&#10;&#10;Description automatically generated">
            <a:extLst>
              <a:ext uri="{FF2B5EF4-FFF2-40B4-BE49-F238E27FC236}">
                <a16:creationId xmlns:a16="http://schemas.microsoft.com/office/drawing/2014/main" id="{7C6ED817-FAA4-EF82-7987-E47CA45593ED}"/>
              </a:ext>
            </a:extLst>
          </p:cNvPr>
          <p:cNvPicPr>
            <a:picLocks noChangeAspect="1"/>
          </p:cNvPicPr>
          <p:nvPr/>
        </p:nvPicPr>
        <p:blipFill>
          <a:blip r:embed="rId2"/>
          <a:stretch>
            <a:fillRect/>
          </a:stretch>
        </p:blipFill>
        <p:spPr>
          <a:xfrm>
            <a:off x="2671910" y="1481440"/>
            <a:ext cx="6790267" cy="5224156"/>
          </a:xfrm>
          <a:prstGeom prst="rect">
            <a:avLst/>
          </a:prstGeom>
        </p:spPr>
      </p:pic>
    </p:spTree>
    <p:extLst>
      <p:ext uri="{BB962C8B-B14F-4D97-AF65-F5344CB8AC3E}">
        <p14:creationId xmlns:p14="http://schemas.microsoft.com/office/powerpoint/2010/main" val="169482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DB700-0E56-7D45-9EA9-9B0B30671AF7}"/>
              </a:ext>
            </a:extLst>
          </p:cNvPr>
          <p:cNvPicPr>
            <a:picLocks noChangeAspect="1"/>
          </p:cNvPicPr>
          <p:nvPr/>
        </p:nvPicPr>
        <p:blipFill rotWithShape="1">
          <a:blip r:embed="rId2">
            <a:alphaModFix amt="30000"/>
          </a:blip>
          <a:srcRect l="52714" r="3120"/>
          <a:stretch/>
        </p:blipFill>
        <p:spPr>
          <a:xfrm>
            <a:off x="8243047" y="10"/>
            <a:ext cx="3948953" cy="6857990"/>
          </a:xfrm>
          <a:prstGeom prst="rect">
            <a:avLst/>
          </a:prstGeom>
        </p:spPr>
      </p:pic>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0" y="0"/>
            <a:ext cx="12192000" cy="1371600"/>
          </a:xfrm>
          <a:solidFill>
            <a:schemeClr val="tx2">
              <a:lumMod val="75000"/>
              <a:lumOff val="25000"/>
            </a:schemeClr>
          </a:solidFill>
        </p:spPr>
        <p:txBody>
          <a:bodyPr>
            <a:normAutofit/>
          </a:bodyPr>
          <a:lstStyle/>
          <a:p>
            <a:r>
              <a:rPr lang="en-US" sz="4000">
                <a:solidFill>
                  <a:schemeClr val="bg1"/>
                </a:solidFill>
                <a:latin typeface="Calibri"/>
                <a:cs typeface="Calibri"/>
              </a:rPr>
              <a:t>    </a:t>
            </a:r>
            <a:br>
              <a:rPr lang="en-US" sz="4000">
                <a:latin typeface="Calibri"/>
              </a:rPr>
            </a:br>
            <a:r>
              <a:rPr lang="en-US" sz="4000">
                <a:solidFill>
                  <a:schemeClr val="bg1"/>
                </a:solidFill>
                <a:latin typeface="Calibri"/>
                <a:cs typeface="Calibri"/>
              </a:rPr>
              <a:t>   Results: CFS Outcomes by Response    </a:t>
            </a:r>
          </a:p>
        </p:txBody>
      </p:sp>
      <p:sp>
        <p:nvSpPr>
          <p:cNvPr id="9" name="TextBox 8">
            <a:extLst>
              <a:ext uri="{FF2B5EF4-FFF2-40B4-BE49-F238E27FC236}">
                <a16:creationId xmlns:a16="http://schemas.microsoft.com/office/drawing/2014/main" id="{743C6CD9-A2D2-C0F9-3307-B059EF8C2405}"/>
              </a:ext>
            </a:extLst>
          </p:cNvPr>
          <p:cNvSpPr txBox="1"/>
          <p:nvPr/>
        </p:nvSpPr>
        <p:spPr>
          <a:xfrm>
            <a:off x="593557" y="4828673"/>
            <a:ext cx="118230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RQ2: </a:t>
            </a:r>
            <a:r>
              <a:rPr lang="en-US">
                <a:ea typeface="+mn-lt"/>
                <a:cs typeface="+mn-lt"/>
              </a:rPr>
              <a:t>A simple comparison does not account for call type differences as well as departmental and time of day effects. When controlling for call type, isolating MH and MH follow-up calls (As Shown in Table), we continue to observe effects on dispositional outcomes CRU officers were ((</a:t>
            </a:r>
            <a:r>
              <a:rPr lang="en-US" i="1">
                <a:ea typeface="+mn-lt"/>
                <a:cs typeface="+mn-lt"/>
              </a:rPr>
              <a:t>X2</a:t>
            </a:r>
            <a:r>
              <a:rPr lang="en-US">
                <a:ea typeface="+mn-lt"/>
                <a:cs typeface="+mn-lt"/>
              </a:rPr>
              <a:t> (1, 9017) = 156.7, p = .001).</a:t>
            </a:r>
            <a:endParaRPr lang="en-US"/>
          </a:p>
        </p:txBody>
      </p:sp>
      <p:graphicFrame>
        <p:nvGraphicFramePr>
          <p:cNvPr id="10" name="Table 8">
            <a:extLst>
              <a:ext uri="{FF2B5EF4-FFF2-40B4-BE49-F238E27FC236}">
                <a16:creationId xmlns:a16="http://schemas.microsoft.com/office/drawing/2014/main" id="{8DF4210E-B46C-C9E5-189D-1EAB3010ACD8}"/>
              </a:ext>
            </a:extLst>
          </p:cNvPr>
          <p:cNvGraphicFramePr>
            <a:graphicFrameLocks noGrp="1"/>
          </p:cNvGraphicFramePr>
          <p:nvPr>
            <p:extLst>
              <p:ext uri="{D42A27DB-BD31-4B8C-83A1-F6EECF244321}">
                <p14:modId xmlns:p14="http://schemas.microsoft.com/office/powerpoint/2010/main" val="901731089"/>
              </p:ext>
            </p:extLst>
          </p:nvPr>
        </p:nvGraphicFramePr>
        <p:xfrm>
          <a:off x="1179094" y="2406315"/>
          <a:ext cx="10223655" cy="2228242"/>
        </p:xfrm>
        <a:graphic>
          <a:graphicData uri="http://schemas.openxmlformats.org/drawingml/2006/table">
            <a:tbl>
              <a:tblPr firstRow="1" bandRow="1">
                <a:tableStyleId>{5940675A-B579-460E-94D1-54222C63F5DA}</a:tableStyleId>
              </a:tblPr>
              <a:tblGrid>
                <a:gridCol w="2044731">
                  <a:extLst>
                    <a:ext uri="{9D8B030D-6E8A-4147-A177-3AD203B41FA5}">
                      <a16:colId xmlns:a16="http://schemas.microsoft.com/office/drawing/2014/main" val="2883270732"/>
                    </a:ext>
                  </a:extLst>
                </a:gridCol>
                <a:gridCol w="2044731">
                  <a:extLst>
                    <a:ext uri="{9D8B030D-6E8A-4147-A177-3AD203B41FA5}">
                      <a16:colId xmlns:a16="http://schemas.microsoft.com/office/drawing/2014/main" val="2127786563"/>
                    </a:ext>
                  </a:extLst>
                </a:gridCol>
                <a:gridCol w="2044731">
                  <a:extLst>
                    <a:ext uri="{9D8B030D-6E8A-4147-A177-3AD203B41FA5}">
                      <a16:colId xmlns:a16="http://schemas.microsoft.com/office/drawing/2014/main" val="1372768509"/>
                    </a:ext>
                  </a:extLst>
                </a:gridCol>
                <a:gridCol w="2044731">
                  <a:extLst>
                    <a:ext uri="{9D8B030D-6E8A-4147-A177-3AD203B41FA5}">
                      <a16:colId xmlns:a16="http://schemas.microsoft.com/office/drawing/2014/main" val="1479069836"/>
                    </a:ext>
                  </a:extLst>
                </a:gridCol>
                <a:gridCol w="2044731">
                  <a:extLst>
                    <a:ext uri="{9D8B030D-6E8A-4147-A177-3AD203B41FA5}">
                      <a16:colId xmlns:a16="http://schemas.microsoft.com/office/drawing/2014/main" val="1016375393"/>
                    </a:ext>
                  </a:extLst>
                </a:gridCol>
              </a:tblGrid>
              <a:tr h="529389">
                <a:tc>
                  <a:txBody>
                    <a:bodyPr/>
                    <a:lstStyle/>
                    <a:p>
                      <a:pPr lvl="0">
                        <a:buNone/>
                      </a:pPr>
                      <a:r>
                        <a:rPr lang="en-US"/>
                        <a:t>Rate% (Adj. Res.)</a:t>
                      </a:r>
                    </a:p>
                  </a:txBody>
                  <a:tcPr/>
                </a:tc>
                <a:tc>
                  <a:txBody>
                    <a:bodyPr/>
                    <a:lstStyle/>
                    <a:p>
                      <a:r>
                        <a:rPr lang="en-US"/>
                        <a:t>Left On Site </a:t>
                      </a:r>
                    </a:p>
                  </a:txBody>
                  <a:tcPr/>
                </a:tc>
                <a:tc>
                  <a:txBody>
                    <a:bodyPr/>
                    <a:lstStyle/>
                    <a:p>
                      <a:r>
                        <a:rPr lang="en-US"/>
                        <a:t>Voluntary </a:t>
                      </a:r>
                    </a:p>
                  </a:txBody>
                  <a:tcPr/>
                </a:tc>
                <a:tc>
                  <a:txBody>
                    <a:bodyPr/>
                    <a:lstStyle/>
                    <a:p>
                      <a:r>
                        <a:rPr lang="en-US"/>
                        <a:t>Involuntary Transport</a:t>
                      </a:r>
                    </a:p>
                  </a:txBody>
                  <a:tcPr/>
                </a:tc>
                <a:tc>
                  <a:txBody>
                    <a:bodyPr/>
                    <a:lstStyle/>
                    <a:p>
                      <a:r>
                        <a:rPr lang="en-US"/>
                        <a:t>Arrest </a:t>
                      </a:r>
                    </a:p>
                  </a:txBody>
                  <a:tcPr/>
                </a:tc>
                <a:extLst>
                  <a:ext uri="{0D108BD9-81ED-4DB2-BD59-A6C34878D82A}">
                    <a16:rowId xmlns:a16="http://schemas.microsoft.com/office/drawing/2014/main" val="2251237938"/>
                  </a:ext>
                </a:extLst>
              </a:tr>
              <a:tr h="529388">
                <a:tc>
                  <a:txBody>
                    <a:bodyPr/>
                    <a:lstStyle/>
                    <a:p>
                      <a:pPr lvl="0">
                        <a:buNone/>
                      </a:pPr>
                      <a:r>
                        <a:rPr lang="en-US"/>
                        <a:t>Non-CIT</a:t>
                      </a:r>
                    </a:p>
                  </a:txBody>
                  <a:tcPr/>
                </a:tc>
                <a:tc>
                  <a:txBody>
                    <a:bodyPr/>
                    <a:lstStyle/>
                    <a:p>
                      <a:pPr lvl="0">
                        <a:buNone/>
                      </a:pPr>
                      <a:r>
                        <a:rPr lang="en-US"/>
                        <a:t>74.7% (-2.1)</a:t>
                      </a:r>
                    </a:p>
                  </a:txBody>
                  <a:tcPr/>
                </a:tc>
                <a:tc>
                  <a:txBody>
                    <a:bodyPr/>
                    <a:lstStyle/>
                    <a:p>
                      <a:pPr lvl="0">
                        <a:buNone/>
                      </a:pPr>
                      <a:r>
                        <a:rPr lang="en-US"/>
                        <a:t>22.3% (1.9)</a:t>
                      </a:r>
                    </a:p>
                  </a:txBody>
                  <a:tcPr/>
                </a:tc>
                <a:tc>
                  <a:txBody>
                    <a:bodyPr/>
                    <a:lstStyle/>
                    <a:p>
                      <a:pPr lvl="0">
                        <a:buNone/>
                      </a:pPr>
                      <a:r>
                        <a:rPr lang="en-US"/>
                        <a:t>2.7% (.9)</a:t>
                      </a:r>
                    </a:p>
                  </a:txBody>
                  <a:tcPr/>
                </a:tc>
                <a:tc>
                  <a:txBody>
                    <a:bodyPr/>
                    <a:lstStyle/>
                    <a:p>
                      <a:pPr lvl="0">
                        <a:buNone/>
                      </a:pPr>
                      <a:r>
                        <a:rPr lang="en-US"/>
                        <a:t>.2% (.1)</a:t>
                      </a:r>
                    </a:p>
                  </a:txBody>
                  <a:tcPr/>
                </a:tc>
                <a:extLst>
                  <a:ext uri="{0D108BD9-81ED-4DB2-BD59-A6C34878D82A}">
                    <a16:rowId xmlns:a16="http://schemas.microsoft.com/office/drawing/2014/main" val="2613412800"/>
                  </a:ext>
                </a:extLst>
              </a:tr>
              <a:tr h="529387">
                <a:tc>
                  <a:txBody>
                    <a:bodyPr/>
                    <a:lstStyle/>
                    <a:p>
                      <a:pPr lvl="0">
                        <a:buNone/>
                      </a:pPr>
                      <a:r>
                        <a:rPr lang="en-US"/>
                        <a:t>CIT</a:t>
                      </a:r>
                    </a:p>
                  </a:txBody>
                  <a:tcPr/>
                </a:tc>
                <a:tc>
                  <a:txBody>
                    <a:bodyPr/>
                    <a:lstStyle/>
                    <a:p>
                      <a:pPr lvl="0">
                        <a:buNone/>
                      </a:pPr>
                      <a:r>
                        <a:rPr lang="en-US"/>
                        <a:t>76.6% (-1.8)</a:t>
                      </a:r>
                    </a:p>
                  </a:txBody>
                  <a:tcPr/>
                </a:tc>
                <a:tc>
                  <a:txBody>
                    <a:bodyPr/>
                    <a:lstStyle/>
                    <a:p>
                      <a:pPr lvl="0">
                        <a:buNone/>
                      </a:pPr>
                      <a:r>
                        <a:rPr lang="en-US"/>
                        <a:t>20.5% (1.1)</a:t>
                      </a:r>
                    </a:p>
                  </a:txBody>
                  <a:tcPr/>
                </a:tc>
                <a:tc>
                  <a:txBody>
                    <a:bodyPr/>
                    <a:lstStyle/>
                    <a:p>
                      <a:pPr lvl="0">
                        <a:buNone/>
                      </a:pPr>
                      <a:r>
                        <a:rPr lang="en-US"/>
                        <a:t>2.6% (1.9)</a:t>
                      </a:r>
                    </a:p>
                  </a:txBody>
                  <a:tcPr/>
                </a:tc>
                <a:tc>
                  <a:txBody>
                    <a:bodyPr/>
                    <a:lstStyle/>
                    <a:p>
                      <a:pPr lvl="0">
                        <a:buNone/>
                      </a:pPr>
                      <a:r>
                        <a:rPr lang="en-US"/>
                        <a:t>.2% (.3)</a:t>
                      </a:r>
                    </a:p>
                  </a:txBody>
                  <a:tcPr/>
                </a:tc>
                <a:extLst>
                  <a:ext uri="{0D108BD9-81ED-4DB2-BD59-A6C34878D82A}">
                    <a16:rowId xmlns:a16="http://schemas.microsoft.com/office/drawing/2014/main" val="2359565703"/>
                  </a:ext>
                </a:extLst>
              </a:tr>
              <a:tr h="529387">
                <a:tc>
                  <a:txBody>
                    <a:bodyPr/>
                    <a:lstStyle/>
                    <a:p>
                      <a:pPr lvl="0">
                        <a:buNone/>
                      </a:pPr>
                      <a:r>
                        <a:rPr lang="en-US"/>
                        <a:t>CRU</a:t>
                      </a:r>
                    </a:p>
                  </a:txBody>
                  <a:tcPr/>
                </a:tc>
                <a:tc>
                  <a:txBody>
                    <a:bodyPr/>
                    <a:lstStyle/>
                    <a:p>
                      <a:pPr lvl="0">
                        <a:buNone/>
                      </a:pPr>
                      <a:r>
                        <a:rPr lang="en-US"/>
                        <a:t>84% (4.6)</a:t>
                      </a:r>
                    </a:p>
                  </a:txBody>
                  <a:tcPr/>
                </a:tc>
                <a:tc>
                  <a:txBody>
                    <a:bodyPr/>
                    <a:lstStyle/>
                    <a:p>
                      <a:pPr lvl="0">
                        <a:buNone/>
                      </a:pPr>
                      <a:r>
                        <a:rPr lang="en-US"/>
                        <a:t>15.3% (-3.4)</a:t>
                      </a:r>
                    </a:p>
                  </a:txBody>
                  <a:tcPr/>
                </a:tc>
                <a:tc>
                  <a:txBody>
                    <a:bodyPr/>
                    <a:lstStyle/>
                    <a:p>
                      <a:pPr lvl="0">
                        <a:buNone/>
                      </a:pPr>
                      <a:r>
                        <a:rPr lang="en-US"/>
                        <a:t>.6%. (-3.4)</a:t>
                      </a:r>
                    </a:p>
                  </a:txBody>
                  <a:tcPr/>
                </a:tc>
                <a:tc>
                  <a:txBody>
                    <a:bodyPr/>
                    <a:lstStyle/>
                    <a:p>
                      <a:pPr lvl="0">
                        <a:buNone/>
                      </a:pPr>
                      <a:r>
                        <a:rPr lang="en-US"/>
                        <a:t>.1% (-.5)</a:t>
                      </a:r>
                    </a:p>
                  </a:txBody>
                  <a:tcPr/>
                </a:tc>
                <a:extLst>
                  <a:ext uri="{0D108BD9-81ED-4DB2-BD59-A6C34878D82A}">
                    <a16:rowId xmlns:a16="http://schemas.microsoft.com/office/drawing/2014/main" val="1748025184"/>
                  </a:ext>
                </a:extLst>
              </a:tr>
            </a:tbl>
          </a:graphicData>
        </a:graphic>
      </p:graphicFrame>
    </p:spTree>
    <p:extLst>
      <p:ext uri="{BB962C8B-B14F-4D97-AF65-F5344CB8AC3E}">
        <p14:creationId xmlns:p14="http://schemas.microsoft.com/office/powerpoint/2010/main" val="34672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DB700-0E56-7D45-9EA9-9B0B30671AF7}"/>
              </a:ext>
            </a:extLst>
          </p:cNvPr>
          <p:cNvPicPr>
            <a:picLocks noChangeAspect="1"/>
          </p:cNvPicPr>
          <p:nvPr/>
        </p:nvPicPr>
        <p:blipFill rotWithShape="1">
          <a:blip r:embed="rId2">
            <a:alphaModFix amt="30000"/>
          </a:blip>
          <a:srcRect l="52714" r="3120"/>
          <a:stretch/>
        </p:blipFill>
        <p:spPr>
          <a:xfrm>
            <a:off x="8243047" y="10"/>
            <a:ext cx="3948953" cy="6857990"/>
          </a:xfrm>
          <a:prstGeom prst="rect">
            <a:avLst/>
          </a:prstGeom>
        </p:spPr>
      </p:pic>
      <p:sp>
        <p:nvSpPr>
          <p:cNvPr id="2" name="Title 1">
            <a:extLst>
              <a:ext uri="{FF2B5EF4-FFF2-40B4-BE49-F238E27FC236}">
                <a16:creationId xmlns:a16="http://schemas.microsoft.com/office/drawing/2014/main" id="{9BD996EE-FB48-CE45-9196-D94D87F2C9FA}"/>
              </a:ext>
            </a:extLst>
          </p:cNvPr>
          <p:cNvSpPr>
            <a:spLocks noGrp="1"/>
          </p:cNvSpPr>
          <p:nvPr>
            <p:ph type="title"/>
          </p:nvPr>
        </p:nvSpPr>
        <p:spPr>
          <a:xfrm>
            <a:off x="0" y="0"/>
            <a:ext cx="12192000" cy="1371600"/>
          </a:xfrm>
          <a:solidFill>
            <a:schemeClr val="tx2">
              <a:lumMod val="75000"/>
              <a:lumOff val="25000"/>
            </a:schemeClr>
          </a:solidFill>
        </p:spPr>
        <p:txBody>
          <a:bodyPr>
            <a:normAutofit/>
          </a:bodyPr>
          <a:lstStyle/>
          <a:p>
            <a:r>
              <a:rPr lang="en-US" sz="4000">
                <a:solidFill>
                  <a:schemeClr val="bg1"/>
                </a:solidFill>
                <a:latin typeface="Calibri"/>
                <a:cs typeface="Calibri"/>
              </a:rPr>
              <a:t>	Results</a:t>
            </a:r>
          </a:p>
        </p:txBody>
      </p:sp>
      <p:graphicFrame>
        <p:nvGraphicFramePr>
          <p:cNvPr id="3" name="Table 4">
            <a:extLst>
              <a:ext uri="{FF2B5EF4-FFF2-40B4-BE49-F238E27FC236}">
                <a16:creationId xmlns:a16="http://schemas.microsoft.com/office/drawing/2014/main" id="{6DC10599-62FC-C936-5D65-B9162545665B}"/>
              </a:ext>
            </a:extLst>
          </p:cNvPr>
          <p:cNvGraphicFramePr>
            <a:graphicFrameLocks noGrp="1"/>
          </p:cNvGraphicFramePr>
          <p:nvPr>
            <p:extLst>
              <p:ext uri="{D42A27DB-BD31-4B8C-83A1-F6EECF244321}">
                <p14:modId xmlns:p14="http://schemas.microsoft.com/office/powerpoint/2010/main" val="3219256346"/>
              </p:ext>
            </p:extLst>
          </p:nvPr>
        </p:nvGraphicFramePr>
        <p:xfrm>
          <a:off x="934065" y="2487561"/>
          <a:ext cx="10461524" cy="2792363"/>
        </p:xfrm>
        <a:graphic>
          <a:graphicData uri="http://schemas.openxmlformats.org/drawingml/2006/table">
            <a:tbl>
              <a:tblPr firstRow="1" bandRow="1">
                <a:tableStyleId>{5940675A-B579-460E-94D1-54222C63F5DA}</a:tableStyleId>
              </a:tblPr>
              <a:tblGrid>
                <a:gridCol w="2615381">
                  <a:extLst>
                    <a:ext uri="{9D8B030D-6E8A-4147-A177-3AD203B41FA5}">
                      <a16:colId xmlns:a16="http://schemas.microsoft.com/office/drawing/2014/main" val="3567862319"/>
                    </a:ext>
                  </a:extLst>
                </a:gridCol>
                <a:gridCol w="2615381">
                  <a:extLst>
                    <a:ext uri="{9D8B030D-6E8A-4147-A177-3AD203B41FA5}">
                      <a16:colId xmlns:a16="http://schemas.microsoft.com/office/drawing/2014/main" val="2910674366"/>
                    </a:ext>
                  </a:extLst>
                </a:gridCol>
                <a:gridCol w="2615381">
                  <a:extLst>
                    <a:ext uri="{9D8B030D-6E8A-4147-A177-3AD203B41FA5}">
                      <a16:colId xmlns:a16="http://schemas.microsoft.com/office/drawing/2014/main" val="2184598565"/>
                    </a:ext>
                  </a:extLst>
                </a:gridCol>
                <a:gridCol w="2615381">
                  <a:extLst>
                    <a:ext uri="{9D8B030D-6E8A-4147-A177-3AD203B41FA5}">
                      <a16:colId xmlns:a16="http://schemas.microsoft.com/office/drawing/2014/main" val="216713769"/>
                    </a:ext>
                  </a:extLst>
                </a:gridCol>
              </a:tblGrid>
              <a:tr h="461124">
                <a:tc gridSpan="4">
                  <a:txBody>
                    <a:bodyPr/>
                    <a:lstStyle/>
                    <a:p>
                      <a:pPr lvl="0">
                        <a:buNone/>
                      </a:pPr>
                      <a:r>
                        <a:rPr lang="en-US"/>
                        <a:t>Mental Health/Mental Health Follow-Up Program Effects (Cohen's d (C.I.))</a:t>
                      </a:r>
                    </a:p>
                  </a:txBody>
                  <a:tcPr>
                    <a:no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959190784"/>
                  </a:ext>
                </a:extLst>
              </a:tr>
              <a:tr h="461124">
                <a:tc>
                  <a:txBody>
                    <a:bodyPr/>
                    <a:lstStyle/>
                    <a:p>
                      <a:endParaRPr lang="en-US"/>
                    </a:p>
                  </a:txBody>
                  <a:tcPr>
                    <a:noFill/>
                  </a:tcPr>
                </a:tc>
                <a:tc>
                  <a:txBody>
                    <a:bodyPr/>
                    <a:lstStyle/>
                    <a:p>
                      <a:r>
                        <a:rPr lang="en-US"/>
                        <a:t>Non-CIT to CIT</a:t>
                      </a:r>
                    </a:p>
                  </a:txBody>
                  <a:tcPr>
                    <a:noFill/>
                  </a:tcPr>
                </a:tc>
                <a:tc>
                  <a:txBody>
                    <a:bodyPr/>
                    <a:lstStyle/>
                    <a:p>
                      <a:r>
                        <a:rPr lang="en-US"/>
                        <a:t>Non-CIT to CRT</a:t>
                      </a:r>
                    </a:p>
                  </a:txBody>
                  <a:tcPr>
                    <a:noFill/>
                  </a:tcPr>
                </a:tc>
                <a:tc>
                  <a:txBody>
                    <a:bodyPr/>
                    <a:lstStyle/>
                    <a:p>
                      <a:r>
                        <a:rPr lang="en-US"/>
                        <a:t>CIT to CRT</a:t>
                      </a:r>
                    </a:p>
                  </a:txBody>
                  <a:tcPr>
                    <a:noFill/>
                  </a:tcPr>
                </a:tc>
                <a:extLst>
                  <a:ext uri="{0D108BD9-81ED-4DB2-BD59-A6C34878D82A}">
                    <a16:rowId xmlns:a16="http://schemas.microsoft.com/office/drawing/2014/main" val="3438682750"/>
                  </a:ext>
                </a:extLst>
              </a:tr>
              <a:tr h="467529">
                <a:tc>
                  <a:txBody>
                    <a:bodyPr/>
                    <a:lstStyle/>
                    <a:p>
                      <a:r>
                        <a:rPr lang="en-US"/>
                        <a:t>Voluntary v. left on site</a:t>
                      </a:r>
                    </a:p>
                  </a:txBody>
                  <a:tcPr>
                    <a:noFill/>
                  </a:tcPr>
                </a:tc>
                <a:tc>
                  <a:txBody>
                    <a:bodyPr/>
                    <a:lstStyle/>
                    <a:p>
                      <a:r>
                        <a:rPr lang="en-US"/>
                        <a:t>.05 (-.03 - .12) </a:t>
                      </a:r>
                    </a:p>
                  </a:txBody>
                  <a:tcPr>
                    <a:noFill/>
                  </a:tcPr>
                </a:tc>
                <a:tc>
                  <a:txBody>
                    <a:bodyPr/>
                    <a:lstStyle/>
                    <a:p>
                      <a:r>
                        <a:rPr lang="en-US"/>
                        <a:t>.19 (.09 - .29)</a:t>
                      </a:r>
                    </a:p>
                  </a:txBody>
                  <a:tcPr>
                    <a:noFill/>
                  </a:tcPr>
                </a:tc>
                <a:tc>
                  <a:txBody>
                    <a:bodyPr/>
                    <a:lstStyle/>
                    <a:p>
                      <a:r>
                        <a:rPr lang="en-US"/>
                        <a:t>.15 (.06 - .23) </a:t>
                      </a:r>
                    </a:p>
                  </a:txBody>
                  <a:tcPr>
                    <a:noFill/>
                  </a:tcPr>
                </a:tc>
                <a:extLst>
                  <a:ext uri="{0D108BD9-81ED-4DB2-BD59-A6C34878D82A}">
                    <a16:rowId xmlns:a16="http://schemas.microsoft.com/office/drawing/2014/main" val="1392762385"/>
                  </a:ext>
                </a:extLst>
              </a:tr>
              <a:tr h="467529">
                <a:tc>
                  <a:txBody>
                    <a:bodyPr/>
                    <a:lstStyle/>
                    <a:p>
                      <a:r>
                        <a:rPr lang="en-US"/>
                        <a:t>Involuntary v. left on site</a:t>
                      </a:r>
                    </a:p>
                  </a:txBody>
                  <a:tcPr>
                    <a:noFill/>
                  </a:tcPr>
                </a:tc>
                <a:tc>
                  <a:txBody>
                    <a:bodyPr/>
                    <a:lstStyle/>
                    <a:p>
                      <a:r>
                        <a:rPr lang="en-US"/>
                        <a:t>.01 (-.07 - .1) </a:t>
                      </a:r>
                    </a:p>
                  </a:txBody>
                  <a:tcPr>
                    <a:noFill/>
                  </a:tcPr>
                </a:tc>
                <a:tc>
                  <a:txBody>
                    <a:bodyPr/>
                    <a:lstStyle/>
                    <a:p>
                      <a:pPr lvl="0">
                        <a:buNone/>
                      </a:pPr>
                      <a:r>
                        <a:rPr lang="en-US" sz="1800" b="0" i="0" u="none" strike="noStrike" noProof="0">
                          <a:latin typeface="Gill Sans MT"/>
                        </a:rPr>
                        <a:t>.19 (.08 - .31) </a:t>
                      </a:r>
                      <a:endParaRPr lang="en-US"/>
                    </a:p>
                  </a:txBody>
                  <a:tcPr>
                    <a:noFill/>
                  </a:tcPr>
                </a:tc>
                <a:tc>
                  <a:txBody>
                    <a:bodyPr/>
                    <a:lstStyle/>
                    <a:p>
                      <a:r>
                        <a:rPr lang="en-US"/>
                        <a:t>.16 ( .07 - .25) </a:t>
                      </a:r>
                    </a:p>
                  </a:txBody>
                  <a:tcPr>
                    <a:noFill/>
                  </a:tcPr>
                </a:tc>
                <a:extLst>
                  <a:ext uri="{0D108BD9-81ED-4DB2-BD59-A6C34878D82A}">
                    <a16:rowId xmlns:a16="http://schemas.microsoft.com/office/drawing/2014/main" val="1792247982"/>
                  </a:ext>
                </a:extLst>
              </a:tr>
              <a:tr h="467529">
                <a:tc>
                  <a:txBody>
                    <a:bodyPr/>
                    <a:lstStyle/>
                    <a:p>
                      <a:r>
                        <a:rPr lang="en-US"/>
                        <a:t>Arrest v. left on site</a:t>
                      </a:r>
                    </a:p>
                  </a:txBody>
                  <a:tcPr>
                    <a:noFill/>
                  </a:tcPr>
                </a:tc>
                <a:tc>
                  <a:txBody>
                    <a:bodyPr/>
                    <a:lstStyle/>
                    <a:p>
                      <a:r>
                        <a:rPr lang="en-US"/>
                        <a:t>.001 (-.08 - .08)</a:t>
                      </a:r>
                    </a:p>
                  </a:txBody>
                  <a:tcPr>
                    <a:noFill/>
                  </a:tcPr>
                </a:tc>
                <a:tc>
                  <a:txBody>
                    <a:bodyPr/>
                    <a:lstStyle/>
                    <a:p>
                      <a:r>
                        <a:rPr lang="en-US"/>
                        <a:t>.02 ( -.08 - .14) </a:t>
                      </a:r>
                    </a:p>
                  </a:txBody>
                  <a:tcPr>
                    <a:noFill/>
                  </a:tcPr>
                </a:tc>
                <a:tc>
                  <a:txBody>
                    <a:bodyPr/>
                    <a:lstStyle/>
                    <a:p>
                      <a:r>
                        <a:rPr lang="en-US"/>
                        <a:t>.02 (-.06 - .11) </a:t>
                      </a:r>
                    </a:p>
                  </a:txBody>
                  <a:tcPr>
                    <a:noFill/>
                  </a:tcPr>
                </a:tc>
                <a:extLst>
                  <a:ext uri="{0D108BD9-81ED-4DB2-BD59-A6C34878D82A}">
                    <a16:rowId xmlns:a16="http://schemas.microsoft.com/office/drawing/2014/main" val="334717806"/>
                  </a:ext>
                </a:extLst>
              </a:tr>
              <a:tr h="467528">
                <a:tc gridSpan="4">
                  <a:txBody>
                    <a:bodyPr/>
                    <a:lstStyle/>
                    <a:p>
                      <a:pPr lvl="0">
                        <a:buNone/>
                      </a:pPr>
                      <a:r>
                        <a:rPr lang="en-US"/>
                        <a:t>Effect Size Cut-off Small .2, Moderate, .5, Large .8</a:t>
                      </a:r>
                    </a:p>
                  </a:txBody>
                  <a:tcPr>
                    <a:noFill/>
                  </a:tcPr>
                </a:tc>
                <a:tc hMerge="1">
                  <a:txBody>
                    <a:bodyPr/>
                    <a:lstStyle/>
                    <a:p>
                      <a:endParaRPr lang="en-US"/>
                    </a:p>
                  </a:txBody>
                  <a:tcPr>
                    <a:solidFill>
                      <a:schemeClr val="bg1">
                        <a:lumMod val="95000"/>
                      </a:schemeClr>
                    </a:solidFill>
                  </a:tcPr>
                </a:tc>
                <a:tc hMerge="1">
                  <a:txBody>
                    <a:bodyPr/>
                    <a:lstStyle/>
                    <a:p>
                      <a:endParaRPr lang="en-US"/>
                    </a:p>
                  </a:txBody>
                  <a:tcPr>
                    <a:solidFill>
                      <a:schemeClr val="bg1">
                        <a:lumMod val="95000"/>
                      </a:schemeClr>
                    </a:solidFill>
                  </a:tcPr>
                </a:tc>
                <a:tc hMerge="1">
                  <a:txBody>
                    <a:bodyPr/>
                    <a:lstStyle/>
                    <a:p>
                      <a:endParaRPr lang="en-US"/>
                    </a:p>
                  </a:txBody>
                  <a:tcPr>
                    <a:solidFill>
                      <a:schemeClr val="bg1">
                        <a:lumMod val="95000"/>
                      </a:schemeClr>
                    </a:solidFill>
                  </a:tcPr>
                </a:tc>
                <a:extLst>
                  <a:ext uri="{0D108BD9-81ED-4DB2-BD59-A6C34878D82A}">
                    <a16:rowId xmlns:a16="http://schemas.microsoft.com/office/drawing/2014/main" val="872168369"/>
                  </a:ext>
                </a:extLst>
              </a:tr>
            </a:tbl>
          </a:graphicData>
        </a:graphic>
      </p:graphicFrame>
    </p:spTree>
    <p:extLst>
      <p:ext uri="{BB962C8B-B14F-4D97-AF65-F5344CB8AC3E}">
        <p14:creationId xmlns:p14="http://schemas.microsoft.com/office/powerpoint/2010/main" val="343360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D111-E265-7DA0-F5D0-EC8722A3234B}"/>
              </a:ext>
            </a:extLst>
          </p:cNvPr>
          <p:cNvSpPr>
            <a:spLocks noGrp="1"/>
          </p:cNvSpPr>
          <p:nvPr>
            <p:ph type="title"/>
          </p:nvPr>
        </p:nvSpPr>
        <p:spPr/>
        <p:txBody>
          <a:bodyPr>
            <a:normAutofit/>
          </a:bodyPr>
          <a:lstStyle/>
          <a:p>
            <a:r>
              <a:rPr lang="en-US">
                <a:latin typeface="Calibri"/>
                <a:cs typeface="Times"/>
              </a:rPr>
              <a:t>CIT Training Expansion</a:t>
            </a:r>
          </a:p>
        </p:txBody>
      </p:sp>
      <p:sp>
        <p:nvSpPr>
          <p:cNvPr id="3" name="Content Placeholder 2">
            <a:extLst>
              <a:ext uri="{FF2B5EF4-FFF2-40B4-BE49-F238E27FC236}">
                <a16:creationId xmlns:a16="http://schemas.microsoft.com/office/drawing/2014/main" id="{1FE2D90E-7678-022D-5ABB-17AB12F4187E}"/>
              </a:ext>
            </a:extLst>
          </p:cNvPr>
          <p:cNvSpPr>
            <a:spLocks noGrp="1"/>
          </p:cNvSpPr>
          <p:nvPr>
            <p:ph sz="half" idx="1"/>
          </p:nvPr>
        </p:nvSpPr>
        <p:spPr>
          <a:xfrm>
            <a:off x="475707" y="1613842"/>
            <a:ext cx="5227463" cy="5142820"/>
          </a:xfrm>
        </p:spPr>
        <p:txBody>
          <a:bodyPr vert="horz" lIns="91440" tIns="45720" rIns="91440" bIns="45720" rtlCol="0" anchor="t">
            <a:normAutofit fontScale="92500"/>
          </a:bodyPr>
          <a:lstStyle/>
          <a:p>
            <a:r>
              <a:rPr lang="en-US">
                <a:latin typeface="Calibri"/>
                <a:ea typeface="+mj-lt"/>
                <a:cs typeface="+mj-lt"/>
              </a:rPr>
              <a:t>Train at least 50% of all new or never previously trained officers.</a:t>
            </a:r>
          </a:p>
          <a:p>
            <a:r>
              <a:rPr lang="en-US">
                <a:latin typeface="Calibri"/>
                <a:ea typeface="+mj-lt"/>
                <a:cs typeface="+mj-lt"/>
              </a:rPr>
              <a:t>Increase agency training overall by 5%, with an emphasis on units with less than 25% trained personnel.</a:t>
            </a:r>
          </a:p>
          <a:p>
            <a:pPr lvl="1"/>
            <a:r>
              <a:rPr lang="en-US" sz="2400" b="1" i="1">
                <a:latin typeface="Calibri"/>
                <a:ea typeface="+mj-lt"/>
                <a:cs typeface="+mj-lt"/>
              </a:rPr>
              <a:t>Observed 15% increase overall </a:t>
            </a:r>
            <a:endParaRPr lang="en-US" sz="2400"/>
          </a:p>
          <a:p>
            <a:r>
              <a:rPr lang="en-US">
                <a:latin typeface="Calibri"/>
                <a:ea typeface="+mj-lt"/>
                <a:cs typeface="+mj-lt"/>
              </a:rPr>
              <a:t>Offer CIT refresher courses focusing on advanced topics to all eligible officers. </a:t>
            </a:r>
            <a:endParaRPr lang="en-US">
              <a:latin typeface="Calibri"/>
            </a:endParaRPr>
          </a:p>
          <a:p>
            <a:r>
              <a:rPr lang="en-US">
                <a:latin typeface="Calibri"/>
                <a:ea typeface="+mj-lt"/>
                <a:cs typeface="+mj-lt"/>
              </a:rPr>
              <a:t>Train a total of 265 officers over the three-year grant period. </a:t>
            </a:r>
            <a:endParaRPr lang="en-US">
              <a:latin typeface="Calibri"/>
              <a:ea typeface="+mj-lt"/>
              <a:cs typeface="Calibri"/>
            </a:endParaRPr>
          </a:p>
          <a:p>
            <a:pPr lvl="1"/>
            <a:r>
              <a:rPr lang="en-US" sz="2400" b="1" i="1">
                <a:latin typeface="Calibri"/>
                <a:ea typeface="+mj-lt"/>
                <a:cs typeface="+mj-lt"/>
              </a:rPr>
              <a:t>193 individuals trained to date (72%) </a:t>
            </a:r>
            <a:endParaRPr lang="en-US" sz="2400" b="1" i="1">
              <a:latin typeface="Calibri"/>
              <a:cs typeface="Calibri"/>
            </a:endParaRPr>
          </a:p>
          <a:p>
            <a:pPr lvl="1"/>
            <a:r>
              <a:rPr lang="en-US" sz="2400" i="1">
                <a:latin typeface="Calibri"/>
                <a:ea typeface="+mj-lt"/>
                <a:cs typeface="+mj-lt"/>
              </a:rPr>
              <a:t>Exceeded estimated training hours by over 2,000 hours</a:t>
            </a:r>
            <a:endParaRPr lang="en-US" sz="2400">
              <a:latin typeface="Calibri"/>
              <a:cs typeface="Calibri"/>
            </a:endParaRPr>
          </a:p>
          <a:p>
            <a:pPr lvl="1"/>
            <a:endParaRPr lang="en-US">
              <a:latin typeface="Calibri"/>
              <a:cs typeface="Calibri"/>
            </a:endParaRPr>
          </a:p>
        </p:txBody>
      </p:sp>
      <p:sp>
        <p:nvSpPr>
          <p:cNvPr id="7" name="Content Placeholder 6">
            <a:extLst>
              <a:ext uri="{FF2B5EF4-FFF2-40B4-BE49-F238E27FC236}">
                <a16:creationId xmlns:a16="http://schemas.microsoft.com/office/drawing/2014/main" id="{7DED6ABF-962A-D7D4-D1DB-C4203539CFA5}"/>
              </a:ext>
            </a:extLst>
          </p:cNvPr>
          <p:cNvSpPr>
            <a:spLocks noGrp="1"/>
          </p:cNvSpPr>
          <p:nvPr>
            <p:ph sz="half" idx="2"/>
          </p:nvPr>
        </p:nvSpPr>
        <p:spPr>
          <a:xfrm>
            <a:off x="5590218" y="1710160"/>
            <a:ext cx="5764456" cy="4998824"/>
          </a:xfrm>
        </p:spPr>
        <p:txBody>
          <a:bodyPr vert="horz" lIns="91440" tIns="45720" rIns="91440" bIns="45720" rtlCol="0" anchor="t">
            <a:normAutofit fontScale="92500"/>
          </a:bodyPr>
          <a:lstStyle/>
          <a:p>
            <a:endParaRPr lang="en-US"/>
          </a:p>
          <a:p>
            <a:endParaRPr lang="en-US"/>
          </a:p>
          <a:p>
            <a:endParaRPr lang="en-US"/>
          </a:p>
          <a:p>
            <a:endParaRPr lang="en-US"/>
          </a:p>
          <a:p>
            <a:endParaRPr lang="en-US"/>
          </a:p>
          <a:p>
            <a:endParaRPr lang="en-US"/>
          </a:p>
          <a:p>
            <a:endParaRPr lang="en-US"/>
          </a:p>
          <a:p>
            <a:pPr marL="0" indent="0">
              <a:buNone/>
            </a:pPr>
            <a:endParaRPr lang="en-US">
              <a:latin typeface="Calibri"/>
              <a:cs typeface="Calibri"/>
            </a:endParaRPr>
          </a:p>
          <a:p>
            <a:pPr marL="0" indent="0">
              <a:buNone/>
            </a:pPr>
            <a:endParaRPr lang="en-US">
              <a:latin typeface="Calibri"/>
              <a:cs typeface="Calibri"/>
            </a:endParaRPr>
          </a:p>
          <a:p>
            <a:pPr marL="0" indent="0">
              <a:buNone/>
            </a:pPr>
            <a:endParaRPr lang="en-US">
              <a:latin typeface="Calibri"/>
              <a:cs typeface="Calibri"/>
            </a:endParaRPr>
          </a:p>
        </p:txBody>
      </p:sp>
      <p:pic>
        <p:nvPicPr>
          <p:cNvPr id="5" name="Picture 5" descr="Chart, bar chart&#10;&#10;Description automatically generated">
            <a:extLst>
              <a:ext uri="{FF2B5EF4-FFF2-40B4-BE49-F238E27FC236}">
                <a16:creationId xmlns:a16="http://schemas.microsoft.com/office/drawing/2014/main" id="{6B7C6464-F320-CEB5-5A5D-6E30CE77C1E5}"/>
              </a:ext>
            </a:extLst>
          </p:cNvPr>
          <p:cNvPicPr>
            <a:picLocks noChangeAspect="1"/>
          </p:cNvPicPr>
          <p:nvPr/>
        </p:nvPicPr>
        <p:blipFill>
          <a:blip r:embed="rId2"/>
          <a:stretch>
            <a:fillRect/>
          </a:stretch>
        </p:blipFill>
        <p:spPr>
          <a:xfrm>
            <a:off x="5826528" y="1885026"/>
            <a:ext cx="5991045" cy="3618472"/>
          </a:xfrm>
          <a:prstGeom prst="rect">
            <a:avLst/>
          </a:prstGeom>
        </p:spPr>
      </p:pic>
    </p:spTree>
    <p:extLst>
      <p:ext uri="{BB962C8B-B14F-4D97-AF65-F5344CB8AC3E}">
        <p14:creationId xmlns:p14="http://schemas.microsoft.com/office/powerpoint/2010/main" val="226828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CD15-402C-E568-C027-3A3153E91970}"/>
              </a:ext>
            </a:extLst>
          </p:cNvPr>
          <p:cNvSpPr>
            <a:spLocks noGrp="1"/>
          </p:cNvSpPr>
          <p:nvPr>
            <p:ph type="title"/>
          </p:nvPr>
        </p:nvSpPr>
        <p:spPr>
          <a:xfrm>
            <a:off x="1371600" y="685800"/>
            <a:ext cx="9486900" cy="870031"/>
          </a:xfrm>
        </p:spPr>
        <p:txBody>
          <a:bodyPr/>
          <a:lstStyle/>
          <a:p>
            <a:pPr algn="ctr"/>
            <a:r>
              <a:rPr lang="en-US">
                <a:latin typeface="Calibri"/>
                <a:cs typeface="Calibri"/>
              </a:rPr>
              <a:t>Enhanced </a:t>
            </a:r>
            <a:r>
              <a:rPr lang="en-US" err="1">
                <a:latin typeface="Calibri"/>
                <a:cs typeface="Calibri"/>
              </a:rPr>
              <a:t>CIt</a:t>
            </a:r>
            <a:r>
              <a:rPr lang="en-US">
                <a:latin typeface="Calibri"/>
                <a:cs typeface="Calibri"/>
              </a:rPr>
              <a:t> training measures</a:t>
            </a:r>
          </a:p>
        </p:txBody>
      </p:sp>
      <p:sp>
        <p:nvSpPr>
          <p:cNvPr id="6" name="TextBox 5">
            <a:extLst>
              <a:ext uri="{FF2B5EF4-FFF2-40B4-BE49-F238E27FC236}">
                <a16:creationId xmlns:a16="http://schemas.microsoft.com/office/drawing/2014/main" id="{AB55C6ED-E388-8D79-7B16-5F6EF47A05E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C7A0B79B-0B2D-E2AE-3A2E-AD49BA203645}"/>
              </a:ext>
            </a:extLst>
          </p:cNvPr>
          <p:cNvGraphicFramePr>
            <a:graphicFrameLocks noGrp="1"/>
          </p:cNvGraphicFramePr>
          <p:nvPr>
            <p:extLst>
              <p:ext uri="{D42A27DB-BD31-4B8C-83A1-F6EECF244321}">
                <p14:modId xmlns:p14="http://schemas.microsoft.com/office/powerpoint/2010/main" val="1952745728"/>
              </p:ext>
            </p:extLst>
          </p:nvPr>
        </p:nvGraphicFramePr>
        <p:xfrm>
          <a:off x="1182764" y="1771508"/>
          <a:ext cx="10100483" cy="2690876"/>
        </p:xfrm>
        <a:graphic>
          <a:graphicData uri="http://schemas.openxmlformats.org/drawingml/2006/table">
            <a:tbl>
              <a:tblPr firstRow="1" firstCol="1" bandRow="1">
                <a:tableStyleId>{B301B821-A1FF-4177-AEE7-76D212191A09}</a:tableStyleId>
              </a:tblPr>
              <a:tblGrid>
                <a:gridCol w="3666361">
                  <a:extLst>
                    <a:ext uri="{9D8B030D-6E8A-4147-A177-3AD203B41FA5}">
                      <a16:colId xmlns:a16="http://schemas.microsoft.com/office/drawing/2014/main" val="1288455725"/>
                    </a:ext>
                  </a:extLst>
                </a:gridCol>
                <a:gridCol w="1624889">
                  <a:extLst>
                    <a:ext uri="{9D8B030D-6E8A-4147-A177-3AD203B41FA5}">
                      <a16:colId xmlns:a16="http://schemas.microsoft.com/office/drawing/2014/main" val="1404979077"/>
                    </a:ext>
                  </a:extLst>
                </a:gridCol>
                <a:gridCol w="1570362">
                  <a:extLst>
                    <a:ext uri="{9D8B030D-6E8A-4147-A177-3AD203B41FA5}">
                      <a16:colId xmlns:a16="http://schemas.microsoft.com/office/drawing/2014/main" val="3382379447"/>
                    </a:ext>
                  </a:extLst>
                </a:gridCol>
                <a:gridCol w="1275919">
                  <a:extLst>
                    <a:ext uri="{9D8B030D-6E8A-4147-A177-3AD203B41FA5}">
                      <a16:colId xmlns:a16="http://schemas.microsoft.com/office/drawing/2014/main" val="636888873"/>
                    </a:ext>
                  </a:extLst>
                </a:gridCol>
                <a:gridCol w="1275919">
                  <a:extLst>
                    <a:ext uri="{9D8B030D-6E8A-4147-A177-3AD203B41FA5}">
                      <a16:colId xmlns:a16="http://schemas.microsoft.com/office/drawing/2014/main" val="1720198591"/>
                    </a:ext>
                  </a:extLst>
                </a:gridCol>
                <a:gridCol w="687033">
                  <a:extLst>
                    <a:ext uri="{9D8B030D-6E8A-4147-A177-3AD203B41FA5}">
                      <a16:colId xmlns:a16="http://schemas.microsoft.com/office/drawing/2014/main" val="2995728268"/>
                    </a:ext>
                  </a:extLst>
                </a:gridCol>
              </a:tblGrid>
              <a:tr h="190500">
                <a:tc gridSpan="6">
                  <a:txBody>
                    <a:bodyPr/>
                    <a:lstStyle/>
                    <a:p>
                      <a:pPr>
                        <a:lnSpc>
                          <a:spcPct val="115000"/>
                        </a:lnSpc>
                        <a:tabLst>
                          <a:tab pos="1607820" algn="l"/>
                        </a:tabLst>
                      </a:pPr>
                      <a:r>
                        <a:rPr lang="en-US">
                          <a:effectLst/>
                          <a:latin typeface="Calibri"/>
                        </a:rPr>
                        <a:t>Program Effects (n = 75)</a:t>
                      </a:r>
                    </a:p>
                  </a:txBody>
                  <a:tcPr marL="68580" marR="68580" marT="0" marB="0">
                    <a:lnL w="0">
                      <a:noFill/>
                    </a:lnL>
                    <a:lnR w="0">
                      <a:noFill/>
                    </a:lnR>
                    <a:lnT w="0">
                      <a:noFill/>
                    </a:lnT>
                    <a:lnB w="0">
                      <a:noFill/>
                    </a:lnB>
                    <a:solidFill>
                      <a:schemeClr val="tx2">
                        <a:lumMod val="75000"/>
                        <a:lumOff val="25000"/>
                      </a:schemeClr>
                    </a:solid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815201673"/>
                  </a:ext>
                </a:extLst>
              </a:tr>
              <a:tr h="190500">
                <a:tc rowSpan="2">
                  <a:txBody>
                    <a:bodyPr/>
                    <a:lstStyle/>
                    <a:p>
                      <a:pPr>
                        <a:lnSpc>
                          <a:spcPct val="115000"/>
                        </a:lnSpc>
                        <a:tabLst>
                          <a:tab pos="1607820" algn="l"/>
                        </a:tabLst>
                      </a:pPr>
                      <a:endParaRPr lang="en-US">
                        <a:effectLst/>
                        <a:latin typeface="Calibri"/>
                      </a:endParaRPr>
                    </a:p>
                  </a:txBody>
                  <a:tcPr marL="68580" marR="68580" marT="0" marB="0">
                    <a:lnT w="0">
                      <a:noFill/>
                    </a:lnT>
                  </a:tcPr>
                </a:tc>
                <a:tc>
                  <a:txBody>
                    <a:bodyPr/>
                    <a:lstStyle/>
                    <a:p>
                      <a:pPr>
                        <a:lnSpc>
                          <a:spcPct val="115000"/>
                        </a:lnSpc>
                      </a:pPr>
                      <a:r>
                        <a:rPr lang="en-US">
                          <a:effectLst/>
                          <a:latin typeface="Calibri"/>
                        </a:rPr>
                        <a:t>Baseline  </a:t>
                      </a:r>
                    </a:p>
                  </a:txBody>
                  <a:tcPr marL="68580" marR="68580" marT="0" marB="0">
                    <a:lnT w="0">
                      <a:noFill/>
                    </a:lnT>
                  </a:tcPr>
                </a:tc>
                <a:tc>
                  <a:txBody>
                    <a:bodyPr/>
                    <a:lstStyle/>
                    <a:p>
                      <a:pPr>
                        <a:lnSpc>
                          <a:spcPct val="115000"/>
                        </a:lnSpc>
                      </a:pPr>
                      <a:r>
                        <a:rPr lang="en-US">
                          <a:effectLst/>
                          <a:latin typeface="Calibri"/>
                        </a:rPr>
                        <a:t>Follow-Up </a:t>
                      </a:r>
                    </a:p>
                  </a:txBody>
                  <a:tcPr marL="68580" marR="68580" marT="0" marB="0">
                    <a:lnT w="0">
                      <a:noFill/>
                    </a:lnT>
                  </a:tcPr>
                </a:tc>
                <a:tc>
                  <a:txBody>
                    <a:bodyPr/>
                    <a:lstStyle/>
                    <a:p>
                      <a:pPr>
                        <a:lnSpc>
                          <a:spcPct val="115000"/>
                        </a:lnSpc>
                      </a:pPr>
                      <a:r>
                        <a:rPr lang="en-US">
                          <a:effectLst/>
                          <a:latin typeface="Calibri"/>
                        </a:rPr>
                        <a:t>Mean Diff. </a:t>
                      </a:r>
                    </a:p>
                  </a:txBody>
                  <a:tcPr marL="68580" marR="68580" marT="0" marB="0">
                    <a:lnT w="0">
                      <a:noFill/>
                    </a:lnT>
                  </a:tcPr>
                </a:tc>
                <a:tc>
                  <a:txBody>
                    <a:bodyPr/>
                    <a:lstStyle/>
                    <a:p>
                      <a:pPr>
                        <a:lnSpc>
                          <a:spcPct val="115000"/>
                        </a:lnSpc>
                        <a:tabLst>
                          <a:tab pos="1607820" algn="l"/>
                        </a:tabLst>
                      </a:pPr>
                      <a:r>
                        <a:rPr lang="en-US">
                          <a:effectLst/>
                          <a:latin typeface="Calibri"/>
                        </a:rPr>
                        <a:t>t</a:t>
                      </a:r>
                    </a:p>
                  </a:txBody>
                  <a:tcPr marL="68580" marR="68580" marT="0" marB="0">
                    <a:lnT w="0">
                      <a:noFill/>
                    </a:lnT>
                  </a:tcPr>
                </a:tc>
                <a:tc>
                  <a:txBody>
                    <a:bodyPr/>
                    <a:lstStyle/>
                    <a:p>
                      <a:pPr>
                        <a:lnSpc>
                          <a:spcPct val="115000"/>
                        </a:lnSpc>
                        <a:tabLst>
                          <a:tab pos="1607820" algn="l"/>
                        </a:tabLst>
                      </a:pPr>
                      <a:r>
                        <a:rPr lang="en-US">
                          <a:effectLst/>
                          <a:latin typeface="Calibri"/>
                        </a:rPr>
                        <a:t>d</a:t>
                      </a:r>
                    </a:p>
                  </a:txBody>
                  <a:tcPr marL="68580" marR="68580" marT="0" marB="0">
                    <a:lnT w="0">
                      <a:noFill/>
                    </a:lnT>
                  </a:tcPr>
                </a:tc>
                <a:extLst>
                  <a:ext uri="{0D108BD9-81ED-4DB2-BD59-A6C34878D82A}">
                    <a16:rowId xmlns:a16="http://schemas.microsoft.com/office/drawing/2014/main" val="407246175"/>
                  </a:ext>
                </a:extLst>
              </a:tr>
              <a:tr h="190500">
                <a:tc vMerge="1">
                  <a:txBody>
                    <a:bodyPr/>
                    <a:lstStyle/>
                    <a:p>
                      <a:endParaRPr lang="en-US"/>
                    </a:p>
                  </a:txBody>
                  <a:tcPr marL="0" marR="0" marT="0" marB="0" horzOverflow="overflow"/>
                </a:tc>
                <a:tc>
                  <a:txBody>
                    <a:bodyPr/>
                    <a:lstStyle/>
                    <a:p>
                      <a:pPr>
                        <a:lnSpc>
                          <a:spcPct val="115000"/>
                        </a:lnSpc>
                        <a:tabLst>
                          <a:tab pos="1607820" algn="l"/>
                        </a:tabLst>
                      </a:pPr>
                      <a:r>
                        <a:rPr lang="en-US">
                          <a:effectLst/>
                          <a:latin typeface="Calibri"/>
                        </a:rPr>
                        <a:t>Mean (SD)</a:t>
                      </a:r>
                    </a:p>
                  </a:txBody>
                  <a:tcPr marL="68580" marR="68580" marT="0" marB="0"/>
                </a:tc>
                <a:tc>
                  <a:txBody>
                    <a:bodyPr/>
                    <a:lstStyle/>
                    <a:p>
                      <a:pPr>
                        <a:lnSpc>
                          <a:spcPct val="115000"/>
                        </a:lnSpc>
                        <a:tabLst>
                          <a:tab pos="1607820" algn="l"/>
                        </a:tabLst>
                      </a:pPr>
                      <a:r>
                        <a:rPr lang="en-US">
                          <a:effectLst/>
                          <a:latin typeface="Calibri"/>
                        </a:rPr>
                        <a:t>Mean (SD)</a:t>
                      </a:r>
                    </a:p>
                  </a:txBody>
                  <a:tcPr marL="68580" marR="68580" marT="0" marB="0"/>
                </a:tc>
                <a:tc>
                  <a:txBody>
                    <a:bodyPr/>
                    <a:lstStyle/>
                    <a:p>
                      <a:pPr>
                        <a:lnSpc>
                          <a:spcPct val="115000"/>
                        </a:lnSpc>
                        <a:tabLst>
                          <a:tab pos="1607820" algn="l"/>
                        </a:tabLst>
                      </a:pPr>
                      <a:endParaRPr lang="en-US">
                        <a:effectLst/>
                        <a:latin typeface="Calibri"/>
                      </a:endParaRPr>
                    </a:p>
                  </a:txBody>
                  <a:tcPr marL="68580" marR="68580" marT="0" marB="0"/>
                </a:tc>
                <a:tc>
                  <a:txBody>
                    <a:bodyPr/>
                    <a:lstStyle/>
                    <a:p>
                      <a:pPr>
                        <a:lnSpc>
                          <a:spcPct val="115000"/>
                        </a:lnSpc>
                        <a:tabLst>
                          <a:tab pos="1607820" algn="l"/>
                        </a:tabLst>
                      </a:pPr>
                      <a:endParaRPr lang="en-US">
                        <a:effectLst/>
                        <a:latin typeface="Calibri"/>
                      </a:endParaRPr>
                    </a:p>
                  </a:txBody>
                  <a:tcPr marL="68580" marR="68580" marT="0" marB="0"/>
                </a:tc>
                <a:tc>
                  <a:txBody>
                    <a:bodyPr/>
                    <a:lstStyle/>
                    <a:p>
                      <a:pPr>
                        <a:lnSpc>
                          <a:spcPct val="115000"/>
                        </a:lnSpc>
                        <a:tabLst>
                          <a:tab pos="1607820" algn="l"/>
                        </a:tabLst>
                      </a:pPr>
                      <a:endParaRPr lang="en-US">
                        <a:effectLst/>
                        <a:latin typeface="Calibri"/>
                      </a:endParaRPr>
                    </a:p>
                  </a:txBody>
                  <a:tcPr marL="68580" marR="68580" marT="0" marB="0"/>
                </a:tc>
                <a:extLst>
                  <a:ext uri="{0D108BD9-81ED-4DB2-BD59-A6C34878D82A}">
                    <a16:rowId xmlns:a16="http://schemas.microsoft.com/office/drawing/2014/main" val="831574917"/>
                  </a:ext>
                </a:extLst>
              </a:tr>
              <a:tr h="190500">
                <a:tc>
                  <a:txBody>
                    <a:bodyPr/>
                    <a:lstStyle/>
                    <a:p>
                      <a:pPr>
                        <a:lnSpc>
                          <a:spcPct val="115000"/>
                        </a:lnSpc>
                        <a:tabLst>
                          <a:tab pos="1607820" algn="l"/>
                        </a:tabLst>
                      </a:pPr>
                      <a:r>
                        <a:rPr lang="en-US">
                          <a:effectLst/>
                          <a:latin typeface="Calibri"/>
                        </a:rPr>
                        <a:t>VA CIT Coalition Knowledge and Awareness (Sum) (n = 103)</a:t>
                      </a:r>
                    </a:p>
                  </a:txBody>
                  <a:tcPr marL="68580" marR="68580" marT="0" marB="0"/>
                </a:tc>
                <a:tc>
                  <a:txBody>
                    <a:bodyPr/>
                    <a:lstStyle/>
                    <a:p>
                      <a:pPr>
                        <a:lnSpc>
                          <a:spcPct val="115000"/>
                        </a:lnSpc>
                        <a:tabLst>
                          <a:tab pos="1607820" algn="l"/>
                        </a:tabLst>
                      </a:pPr>
                      <a:r>
                        <a:rPr lang="en-US">
                          <a:effectLst/>
                          <a:latin typeface="Calibri"/>
                        </a:rPr>
                        <a:t>2.64 (.7)</a:t>
                      </a:r>
                    </a:p>
                  </a:txBody>
                  <a:tcPr marL="68580" marR="68580" marT="0" marB="0"/>
                </a:tc>
                <a:tc>
                  <a:txBody>
                    <a:bodyPr/>
                    <a:lstStyle/>
                    <a:p>
                      <a:pPr>
                        <a:lnSpc>
                          <a:spcPct val="115000"/>
                        </a:lnSpc>
                        <a:tabLst>
                          <a:tab pos="1607820" algn="l"/>
                        </a:tabLst>
                      </a:pPr>
                      <a:r>
                        <a:rPr lang="en-US">
                          <a:effectLst/>
                          <a:latin typeface="Calibri"/>
                        </a:rPr>
                        <a:t>4.27 (.46)</a:t>
                      </a:r>
                    </a:p>
                  </a:txBody>
                  <a:tcPr marL="68580" marR="68580" marT="0" marB="0"/>
                </a:tc>
                <a:tc>
                  <a:txBody>
                    <a:bodyPr/>
                    <a:lstStyle/>
                    <a:p>
                      <a:pPr>
                        <a:lnSpc>
                          <a:spcPct val="115000"/>
                        </a:lnSpc>
                        <a:tabLst>
                          <a:tab pos="1607820" algn="l"/>
                        </a:tabLst>
                      </a:pPr>
                      <a:r>
                        <a:rPr lang="en-US">
                          <a:effectLst/>
                          <a:latin typeface="Calibri"/>
                        </a:rPr>
                        <a:t>1.63</a:t>
                      </a:r>
                    </a:p>
                  </a:txBody>
                  <a:tcPr marL="68580" marR="68580" marT="0" marB="0"/>
                </a:tc>
                <a:tc>
                  <a:txBody>
                    <a:bodyPr/>
                    <a:lstStyle/>
                    <a:p>
                      <a:pPr>
                        <a:lnSpc>
                          <a:spcPct val="115000"/>
                        </a:lnSpc>
                      </a:pPr>
                      <a:r>
                        <a:rPr lang="en-US">
                          <a:effectLst/>
                          <a:latin typeface="Calibri"/>
                        </a:rPr>
                        <a:t>25.30*** </a:t>
                      </a:r>
                    </a:p>
                  </a:txBody>
                  <a:tcPr marL="68580" marR="68580" marT="0" marB="0"/>
                </a:tc>
                <a:tc>
                  <a:txBody>
                    <a:bodyPr/>
                    <a:lstStyle/>
                    <a:p>
                      <a:pPr>
                        <a:lnSpc>
                          <a:spcPct val="115000"/>
                        </a:lnSpc>
                        <a:tabLst>
                          <a:tab pos="1607820" algn="l"/>
                        </a:tabLst>
                      </a:pPr>
                      <a:r>
                        <a:rPr lang="en-US">
                          <a:effectLst/>
                          <a:latin typeface="Calibri"/>
                        </a:rPr>
                        <a:t>.65</a:t>
                      </a:r>
                    </a:p>
                  </a:txBody>
                  <a:tcPr marL="68580" marR="68580" marT="0" marB="0"/>
                </a:tc>
                <a:extLst>
                  <a:ext uri="{0D108BD9-81ED-4DB2-BD59-A6C34878D82A}">
                    <a16:rowId xmlns:a16="http://schemas.microsoft.com/office/drawing/2014/main" val="776626485"/>
                  </a:ext>
                </a:extLst>
              </a:tr>
              <a:tr h="190500">
                <a:tc>
                  <a:txBody>
                    <a:bodyPr/>
                    <a:lstStyle/>
                    <a:p>
                      <a:pPr>
                        <a:lnSpc>
                          <a:spcPct val="115000"/>
                        </a:lnSpc>
                      </a:pPr>
                      <a:r>
                        <a:rPr lang="en-US">
                          <a:effectLst/>
                          <a:latin typeface="Calibri"/>
                        </a:rPr>
                        <a:t>Self-Efficacy (n = 71) </a:t>
                      </a:r>
                    </a:p>
                  </a:txBody>
                  <a:tcPr marL="68580" marR="68580" marT="0" marB="0"/>
                </a:tc>
                <a:tc>
                  <a:txBody>
                    <a:bodyPr/>
                    <a:lstStyle/>
                    <a:p>
                      <a:pPr>
                        <a:lnSpc>
                          <a:spcPct val="115000"/>
                        </a:lnSpc>
                        <a:tabLst>
                          <a:tab pos="1607820" algn="l"/>
                        </a:tabLst>
                      </a:pPr>
                      <a:r>
                        <a:rPr lang="en-US">
                          <a:effectLst/>
                          <a:latin typeface="Calibri"/>
                        </a:rPr>
                        <a:t>3.00 (.42)</a:t>
                      </a:r>
                    </a:p>
                  </a:txBody>
                  <a:tcPr marL="68580" marR="68580" marT="0" marB="0"/>
                </a:tc>
                <a:tc>
                  <a:txBody>
                    <a:bodyPr/>
                    <a:lstStyle/>
                    <a:p>
                      <a:pPr>
                        <a:lnSpc>
                          <a:spcPct val="115000"/>
                        </a:lnSpc>
                        <a:tabLst>
                          <a:tab pos="1607820" algn="l"/>
                        </a:tabLst>
                      </a:pPr>
                      <a:r>
                        <a:rPr lang="en-US">
                          <a:effectLst/>
                          <a:latin typeface="Calibri"/>
                        </a:rPr>
                        <a:t>3.78 (.21)</a:t>
                      </a:r>
                    </a:p>
                  </a:txBody>
                  <a:tcPr marL="68580" marR="68580" marT="0" marB="0"/>
                </a:tc>
                <a:tc>
                  <a:txBody>
                    <a:bodyPr/>
                    <a:lstStyle/>
                    <a:p>
                      <a:pPr>
                        <a:lnSpc>
                          <a:spcPct val="115000"/>
                        </a:lnSpc>
                        <a:tabLst>
                          <a:tab pos="1607820" algn="l"/>
                        </a:tabLst>
                      </a:pPr>
                      <a:r>
                        <a:rPr lang="en-US">
                          <a:effectLst/>
                          <a:latin typeface="Calibri"/>
                        </a:rPr>
                        <a:t>.81</a:t>
                      </a:r>
                    </a:p>
                  </a:txBody>
                  <a:tcPr marL="68580" marR="68580" marT="0" marB="0"/>
                </a:tc>
                <a:tc>
                  <a:txBody>
                    <a:bodyPr/>
                    <a:lstStyle/>
                    <a:p>
                      <a:pPr>
                        <a:lnSpc>
                          <a:spcPct val="115000"/>
                        </a:lnSpc>
                        <a:tabLst>
                          <a:tab pos="1607820" algn="l"/>
                        </a:tabLst>
                      </a:pPr>
                      <a:r>
                        <a:rPr lang="en-US">
                          <a:effectLst/>
                          <a:latin typeface="Calibri"/>
                        </a:rPr>
                        <a:t>18.10***</a:t>
                      </a:r>
                    </a:p>
                  </a:txBody>
                  <a:tcPr marL="68580" marR="68580" marT="0" marB="0"/>
                </a:tc>
                <a:tc>
                  <a:txBody>
                    <a:bodyPr/>
                    <a:lstStyle/>
                    <a:p>
                      <a:pPr>
                        <a:lnSpc>
                          <a:spcPct val="115000"/>
                        </a:lnSpc>
                        <a:tabLst>
                          <a:tab pos="1607820" algn="l"/>
                        </a:tabLst>
                      </a:pPr>
                      <a:r>
                        <a:rPr lang="en-US">
                          <a:effectLst/>
                          <a:latin typeface="Calibri"/>
                        </a:rPr>
                        <a:t>.37</a:t>
                      </a:r>
                    </a:p>
                  </a:txBody>
                  <a:tcPr marL="68580" marR="68580" marT="0" marB="0"/>
                </a:tc>
                <a:extLst>
                  <a:ext uri="{0D108BD9-81ED-4DB2-BD59-A6C34878D82A}">
                    <a16:rowId xmlns:a16="http://schemas.microsoft.com/office/drawing/2014/main" val="2608918083"/>
                  </a:ext>
                </a:extLst>
              </a:tr>
              <a:tr h="190500">
                <a:tc>
                  <a:txBody>
                    <a:bodyPr/>
                    <a:lstStyle/>
                    <a:p>
                      <a:pPr>
                        <a:lnSpc>
                          <a:spcPct val="115000"/>
                        </a:lnSpc>
                        <a:tabLst>
                          <a:tab pos="1607820" algn="l"/>
                        </a:tabLst>
                      </a:pPr>
                      <a:r>
                        <a:rPr lang="en-US">
                          <a:effectLst/>
                          <a:latin typeface="Calibri"/>
                        </a:rPr>
                        <a:t>Referral Skills (n = 83)</a:t>
                      </a:r>
                    </a:p>
                  </a:txBody>
                  <a:tcPr marL="68580" marR="68580" marT="0" marB="0"/>
                </a:tc>
                <a:tc>
                  <a:txBody>
                    <a:bodyPr/>
                    <a:lstStyle/>
                    <a:p>
                      <a:pPr>
                        <a:lnSpc>
                          <a:spcPct val="115000"/>
                        </a:lnSpc>
                      </a:pPr>
                      <a:r>
                        <a:rPr lang="en-US">
                          <a:effectLst/>
                          <a:latin typeface="Calibri"/>
                        </a:rPr>
                        <a:t>3.51 (.25) </a:t>
                      </a:r>
                    </a:p>
                  </a:txBody>
                  <a:tcPr marL="68580" marR="68580" marT="0" marB="0"/>
                </a:tc>
                <a:tc>
                  <a:txBody>
                    <a:bodyPr/>
                    <a:lstStyle/>
                    <a:p>
                      <a:pPr>
                        <a:lnSpc>
                          <a:spcPct val="115000"/>
                        </a:lnSpc>
                      </a:pPr>
                      <a:r>
                        <a:rPr lang="en-US">
                          <a:effectLst/>
                          <a:latin typeface="Calibri"/>
                        </a:rPr>
                        <a:t>3.81 (.18) </a:t>
                      </a:r>
                    </a:p>
                  </a:txBody>
                  <a:tcPr marL="68580" marR="68580" marT="0" marB="0"/>
                </a:tc>
                <a:tc>
                  <a:txBody>
                    <a:bodyPr/>
                    <a:lstStyle/>
                    <a:p>
                      <a:pPr>
                        <a:lnSpc>
                          <a:spcPct val="115000"/>
                        </a:lnSpc>
                        <a:tabLst>
                          <a:tab pos="1607820" algn="l"/>
                        </a:tabLst>
                      </a:pPr>
                      <a:r>
                        <a:rPr lang="en-US">
                          <a:effectLst/>
                          <a:latin typeface="Calibri"/>
                        </a:rPr>
                        <a:t>.29</a:t>
                      </a:r>
                    </a:p>
                  </a:txBody>
                  <a:tcPr marL="68580" marR="68580" marT="0" marB="0"/>
                </a:tc>
                <a:tc>
                  <a:txBody>
                    <a:bodyPr/>
                    <a:lstStyle/>
                    <a:p>
                      <a:pPr>
                        <a:lnSpc>
                          <a:spcPct val="115000"/>
                        </a:lnSpc>
                        <a:tabLst>
                          <a:tab pos="1607820" algn="l"/>
                        </a:tabLst>
                      </a:pPr>
                      <a:r>
                        <a:rPr lang="en-US">
                          <a:effectLst/>
                          <a:latin typeface="Calibri"/>
                        </a:rPr>
                        <a:t>8.10***</a:t>
                      </a:r>
                    </a:p>
                  </a:txBody>
                  <a:tcPr marL="68580" marR="68580" marT="0" marB="0"/>
                </a:tc>
                <a:tc>
                  <a:txBody>
                    <a:bodyPr/>
                    <a:lstStyle/>
                    <a:p>
                      <a:pPr>
                        <a:lnSpc>
                          <a:spcPct val="115000"/>
                        </a:lnSpc>
                        <a:tabLst>
                          <a:tab pos="1607820" algn="l"/>
                        </a:tabLst>
                      </a:pPr>
                      <a:r>
                        <a:rPr lang="en-US">
                          <a:effectLst/>
                          <a:latin typeface="Calibri"/>
                        </a:rPr>
                        <a:t>.25</a:t>
                      </a:r>
                    </a:p>
                  </a:txBody>
                  <a:tcPr marL="68580" marR="68580" marT="0" marB="0"/>
                </a:tc>
                <a:extLst>
                  <a:ext uri="{0D108BD9-81ED-4DB2-BD59-A6C34878D82A}">
                    <a16:rowId xmlns:a16="http://schemas.microsoft.com/office/drawing/2014/main" val="3769514049"/>
                  </a:ext>
                </a:extLst>
              </a:tr>
              <a:tr h="190500">
                <a:tc>
                  <a:txBody>
                    <a:bodyPr/>
                    <a:lstStyle/>
                    <a:p>
                      <a:pPr>
                        <a:lnSpc>
                          <a:spcPct val="115000"/>
                        </a:lnSpc>
                        <a:tabLst>
                          <a:tab pos="1607820" algn="l"/>
                        </a:tabLst>
                      </a:pPr>
                      <a:r>
                        <a:rPr lang="en-US">
                          <a:effectLst/>
                          <a:latin typeface="Calibri"/>
                        </a:rPr>
                        <a:t>De-escalation Skills (n= 83)</a:t>
                      </a:r>
                    </a:p>
                  </a:txBody>
                  <a:tcPr marL="68580" marR="68580" marT="0" marB="0"/>
                </a:tc>
                <a:tc>
                  <a:txBody>
                    <a:bodyPr/>
                    <a:lstStyle/>
                    <a:p>
                      <a:pPr>
                        <a:lnSpc>
                          <a:spcPct val="115000"/>
                        </a:lnSpc>
                      </a:pPr>
                      <a:r>
                        <a:rPr lang="en-US">
                          <a:effectLst/>
                          <a:latin typeface="Calibri"/>
                        </a:rPr>
                        <a:t>3.33 (.26) </a:t>
                      </a:r>
                    </a:p>
                  </a:txBody>
                  <a:tcPr marL="68580" marR="68580" marT="0" marB="0"/>
                </a:tc>
                <a:tc>
                  <a:txBody>
                    <a:bodyPr/>
                    <a:lstStyle/>
                    <a:p>
                      <a:pPr>
                        <a:lnSpc>
                          <a:spcPct val="115000"/>
                        </a:lnSpc>
                      </a:pPr>
                      <a:r>
                        <a:rPr lang="en-US">
                          <a:effectLst/>
                          <a:latin typeface="Calibri"/>
                        </a:rPr>
                        <a:t>3.60 (.17) </a:t>
                      </a:r>
                    </a:p>
                  </a:txBody>
                  <a:tcPr marL="68580" marR="68580" marT="0" marB="0"/>
                </a:tc>
                <a:tc>
                  <a:txBody>
                    <a:bodyPr/>
                    <a:lstStyle/>
                    <a:p>
                      <a:pPr>
                        <a:lnSpc>
                          <a:spcPct val="115000"/>
                        </a:lnSpc>
                        <a:tabLst>
                          <a:tab pos="1607820" algn="l"/>
                        </a:tabLst>
                      </a:pPr>
                      <a:r>
                        <a:rPr lang="en-US">
                          <a:effectLst/>
                          <a:latin typeface="Calibri"/>
                        </a:rPr>
                        <a:t>.27</a:t>
                      </a:r>
                    </a:p>
                  </a:txBody>
                  <a:tcPr marL="68580" marR="68580" marT="0" marB="0"/>
                </a:tc>
                <a:tc>
                  <a:txBody>
                    <a:bodyPr/>
                    <a:lstStyle/>
                    <a:p>
                      <a:pPr>
                        <a:lnSpc>
                          <a:spcPct val="115000"/>
                        </a:lnSpc>
                        <a:tabLst>
                          <a:tab pos="1607820" algn="l"/>
                        </a:tabLst>
                      </a:pPr>
                      <a:r>
                        <a:rPr lang="en-US">
                          <a:effectLst/>
                          <a:latin typeface="Calibri"/>
                        </a:rPr>
                        <a:t>9.20***</a:t>
                      </a:r>
                    </a:p>
                  </a:txBody>
                  <a:tcPr marL="68580" marR="68580" marT="0" marB="0"/>
                </a:tc>
                <a:tc>
                  <a:txBody>
                    <a:bodyPr/>
                    <a:lstStyle/>
                    <a:p>
                      <a:pPr>
                        <a:lnSpc>
                          <a:spcPct val="115000"/>
                        </a:lnSpc>
                        <a:tabLst>
                          <a:tab pos="1607820" algn="l"/>
                        </a:tabLst>
                      </a:pPr>
                      <a:r>
                        <a:rPr lang="en-US">
                          <a:effectLst/>
                          <a:latin typeface="Calibri"/>
                        </a:rPr>
                        <a:t>.26</a:t>
                      </a:r>
                    </a:p>
                  </a:txBody>
                  <a:tcPr marL="68580" marR="68580" marT="0" marB="0"/>
                </a:tc>
                <a:extLst>
                  <a:ext uri="{0D108BD9-81ED-4DB2-BD59-A6C34878D82A}">
                    <a16:rowId xmlns:a16="http://schemas.microsoft.com/office/drawing/2014/main" val="3814519081"/>
                  </a:ext>
                </a:extLst>
              </a:tr>
              <a:tr h="190500">
                <a:tc>
                  <a:txBody>
                    <a:bodyPr/>
                    <a:lstStyle/>
                    <a:p>
                      <a:pPr>
                        <a:lnSpc>
                          <a:spcPct val="115000"/>
                        </a:lnSpc>
                      </a:pPr>
                      <a:r>
                        <a:rPr lang="en-US">
                          <a:effectLst/>
                          <a:latin typeface="Calibri"/>
                        </a:rPr>
                        <a:t>Knowledge </a:t>
                      </a:r>
                    </a:p>
                  </a:txBody>
                  <a:tcPr marL="68580" marR="68580" marT="0" marB="0"/>
                </a:tc>
                <a:tc>
                  <a:txBody>
                    <a:bodyPr/>
                    <a:lstStyle/>
                    <a:p>
                      <a:pPr>
                        <a:lnSpc>
                          <a:spcPct val="115000"/>
                        </a:lnSpc>
                      </a:pPr>
                      <a:r>
                        <a:rPr lang="en-US">
                          <a:effectLst/>
                          <a:latin typeface="Calibri"/>
                        </a:rPr>
                        <a:t>.30 (.17) </a:t>
                      </a:r>
                    </a:p>
                  </a:txBody>
                  <a:tcPr marL="68580" marR="68580" marT="0" marB="0"/>
                </a:tc>
                <a:tc>
                  <a:txBody>
                    <a:bodyPr/>
                    <a:lstStyle/>
                    <a:p>
                      <a:pPr>
                        <a:lnSpc>
                          <a:spcPct val="115000"/>
                        </a:lnSpc>
                      </a:pPr>
                      <a:r>
                        <a:rPr lang="en-US">
                          <a:effectLst/>
                          <a:latin typeface="Calibri"/>
                        </a:rPr>
                        <a:t>.30 (.17) </a:t>
                      </a:r>
                    </a:p>
                  </a:txBody>
                  <a:tcPr marL="68580" marR="68580" marT="0" marB="0"/>
                </a:tc>
                <a:tc>
                  <a:txBody>
                    <a:bodyPr/>
                    <a:lstStyle/>
                    <a:p>
                      <a:pPr>
                        <a:lnSpc>
                          <a:spcPct val="115000"/>
                        </a:lnSpc>
                        <a:tabLst>
                          <a:tab pos="1607820" algn="l"/>
                        </a:tabLst>
                      </a:pPr>
                      <a:r>
                        <a:rPr lang="en-US">
                          <a:effectLst/>
                          <a:latin typeface="Calibri"/>
                        </a:rPr>
                        <a:t>.00</a:t>
                      </a:r>
                    </a:p>
                  </a:txBody>
                  <a:tcPr marL="68580" marR="68580" marT="0" marB="0"/>
                </a:tc>
                <a:tc>
                  <a:txBody>
                    <a:bodyPr/>
                    <a:lstStyle/>
                    <a:p>
                      <a:pPr>
                        <a:lnSpc>
                          <a:spcPct val="115000"/>
                        </a:lnSpc>
                        <a:tabLst>
                          <a:tab pos="1607820" algn="l"/>
                        </a:tabLst>
                      </a:pPr>
                      <a:r>
                        <a:rPr lang="en-US">
                          <a:effectLst/>
                          <a:latin typeface="Calibri"/>
                        </a:rPr>
                        <a:t>1.17</a:t>
                      </a:r>
                    </a:p>
                  </a:txBody>
                  <a:tcPr marL="68580" marR="68580" marT="0" marB="0"/>
                </a:tc>
                <a:tc>
                  <a:txBody>
                    <a:bodyPr/>
                    <a:lstStyle/>
                    <a:p>
                      <a:pPr>
                        <a:lnSpc>
                          <a:spcPct val="115000"/>
                        </a:lnSpc>
                        <a:tabLst>
                          <a:tab pos="1607820" algn="l"/>
                        </a:tabLst>
                      </a:pPr>
                      <a:r>
                        <a:rPr lang="en-US">
                          <a:effectLst/>
                          <a:latin typeface="Calibri"/>
                        </a:rPr>
                        <a:t>.03</a:t>
                      </a:r>
                    </a:p>
                  </a:txBody>
                  <a:tcPr marL="68580" marR="68580" marT="0" marB="0"/>
                </a:tc>
                <a:extLst>
                  <a:ext uri="{0D108BD9-81ED-4DB2-BD59-A6C34878D82A}">
                    <a16:rowId xmlns:a16="http://schemas.microsoft.com/office/drawing/2014/main" val="497429111"/>
                  </a:ext>
                </a:extLst>
              </a:tr>
            </a:tbl>
          </a:graphicData>
        </a:graphic>
      </p:graphicFrame>
      <p:sp>
        <p:nvSpPr>
          <p:cNvPr id="9" name="TextBox 8">
            <a:extLst>
              <a:ext uri="{FF2B5EF4-FFF2-40B4-BE49-F238E27FC236}">
                <a16:creationId xmlns:a16="http://schemas.microsoft.com/office/drawing/2014/main" id="{2F64E669-B4DD-B8F2-C329-FAF6AD03DDCA}"/>
              </a:ext>
            </a:extLst>
          </p:cNvPr>
          <p:cNvSpPr txBox="1"/>
          <p:nvPr/>
        </p:nvSpPr>
        <p:spPr>
          <a:xfrm>
            <a:off x="4762982" y="61712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graphicFrame>
        <p:nvGraphicFramePr>
          <p:cNvPr id="13" name="Table 12">
            <a:extLst>
              <a:ext uri="{FF2B5EF4-FFF2-40B4-BE49-F238E27FC236}">
                <a16:creationId xmlns:a16="http://schemas.microsoft.com/office/drawing/2014/main" id="{55A34617-2789-A7CB-AD82-FF623F8B4505}"/>
              </a:ext>
            </a:extLst>
          </p:cNvPr>
          <p:cNvGraphicFramePr>
            <a:graphicFrameLocks noGrp="1"/>
          </p:cNvGraphicFramePr>
          <p:nvPr>
            <p:extLst>
              <p:ext uri="{D42A27DB-BD31-4B8C-83A1-F6EECF244321}">
                <p14:modId xmlns:p14="http://schemas.microsoft.com/office/powerpoint/2010/main" val="2382952706"/>
              </p:ext>
            </p:extLst>
          </p:nvPr>
        </p:nvGraphicFramePr>
        <p:xfrm>
          <a:off x="1138177" y="4919240"/>
          <a:ext cx="10268948" cy="1371600"/>
        </p:xfrm>
        <a:graphic>
          <a:graphicData uri="http://schemas.openxmlformats.org/drawingml/2006/table">
            <a:tbl>
              <a:tblPr firstRow="1" bandRow="1">
                <a:tableStyleId>{5C22544A-7EE6-4342-B048-85BDC9FD1C3A}</a:tableStyleId>
              </a:tblPr>
              <a:tblGrid>
                <a:gridCol w="1770925">
                  <a:extLst>
                    <a:ext uri="{9D8B030D-6E8A-4147-A177-3AD203B41FA5}">
                      <a16:colId xmlns:a16="http://schemas.microsoft.com/office/drawing/2014/main" val="2917443592"/>
                    </a:ext>
                  </a:extLst>
                </a:gridCol>
                <a:gridCol w="1788286">
                  <a:extLst>
                    <a:ext uri="{9D8B030D-6E8A-4147-A177-3AD203B41FA5}">
                      <a16:colId xmlns:a16="http://schemas.microsoft.com/office/drawing/2014/main" val="906622473"/>
                    </a:ext>
                  </a:extLst>
                </a:gridCol>
                <a:gridCol w="1840373">
                  <a:extLst>
                    <a:ext uri="{9D8B030D-6E8A-4147-A177-3AD203B41FA5}">
                      <a16:colId xmlns:a16="http://schemas.microsoft.com/office/drawing/2014/main" val="3550844479"/>
                    </a:ext>
                  </a:extLst>
                </a:gridCol>
                <a:gridCol w="1649392">
                  <a:extLst>
                    <a:ext uri="{9D8B030D-6E8A-4147-A177-3AD203B41FA5}">
                      <a16:colId xmlns:a16="http://schemas.microsoft.com/office/drawing/2014/main" val="1582547757"/>
                    </a:ext>
                  </a:extLst>
                </a:gridCol>
                <a:gridCol w="1675703">
                  <a:extLst>
                    <a:ext uri="{9D8B030D-6E8A-4147-A177-3AD203B41FA5}">
                      <a16:colId xmlns:a16="http://schemas.microsoft.com/office/drawing/2014/main" val="2428856988"/>
                    </a:ext>
                  </a:extLst>
                </a:gridCol>
                <a:gridCol w="1544269">
                  <a:extLst>
                    <a:ext uri="{9D8B030D-6E8A-4147-A177-3AD203B41FA5}">
                      <a16:colId xmlns:a16="http://schemas.microsoft.com/office/drawing/2014/main" val="2295663959"/>
                    </a:ext>
                  </a:extLst>
                </a:gridCol>
              </a:tblGrid>
              <a:tr h="190500">
                <a:tc gridSpan="6">
                  <a:txBody>
                    <a:bodyPr/>
                    <a:lstStyle/>
                    <a:p>
                      <a:pPr fontAlgn="base"/>
                      <a:r>
                        <a:rPr lang="en-US" sz="1800">
                          <a:effectLst/>
                          <a:latin typeface="Calibri"/>
                        </a:rPr>
                        <a:t>Participant CIT Satisfaction (Scale 0-10)​</a:t>
                      </a:r>
                      <a:endParaRPr lang="en-US" b="1">
                        <a:solidFill>
                          <a:srgbClr val="FFFFFF"/>
                        </a:solidFill>
                        <a:effectLst/>
                        <a:latin typeface="Calibri"/>
                      </a:endParaRPr>
                    </a:p>
                  </a:txBody>
                  <a:tcPr>
                    <a:solidFill>
                      <a:schemeClr val="tx2">
                        <a:lumMod val="75000"/>
                        <a:lumOff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8592233"/>
                  </a:ext>
                </a:extLst>
              </a:tr>
              <a:tr h="190500">
                <a:tc>
                  <a:txBody>
                    <a:bodyPr/>
                    <a:lstStyle/>
                    <a:p>
                      <a:pPr fontAlgn="base"/>
                      <a:r>
                        <a:rPr lang="en-US" sz="1800">
                          <a:effectLst/>
                          <a:latin typeface="Calibri"/>
                        </a:rPr>
                        <a:t>Traumatic </a:t>
                      </a:r>
                      <a:endParaRPr lang="en-US" b="1">
                        <a:solidFill>
                          <a:srgbClr val="FFFFFF"/>
                        </a:solidFill>
                        <a:effectLst/>
                        <a:latin typeface="Calibri"/>
                      </a:endParaRPr>
                    </a:p>
                    <a:p>
                      <a:pPr lvl="0">
                        <a:buNone/>
                      </a:pPr>
                      <a:r>
                        <a:rPr lang="en-US" sz="1800">
                          <a:effectLst/>
                          <a:latin typeface="Calibri"/>
                        </a:rPr>
                        <a:t>Brain Injury​</a:t>
                      </a:r>
                      <a:endParaRPr lang="en-US" b="1">
                        <a:solidFill>
                          <a:srgbClr val="FFFFFF"/>
                        </a:solidFill>
                        <a:effectLst/>
                        <a:latin typeface="Calibri"/>
                      </a:endParaRPr>
                    </a:p>
                  </a:txBody>
                  <a:tcPr/>
                </a:tc>
                <a:tc>
                  <a:txBody>
                    <a:bodyPr/>
                    <a:lstStyle/>
                    <a:p>
                      <a:pPr fontAlgn="base"/>
                      <a:r>
                        <a:rPr lang="en-US" sz="1800">
                          <a:effectLst/>
                          <a:latin typeface="Calibri"/>
                        </a:rPr>
                        <a:t>Issues with </a:t>
                      </a:r>
                      <a:endParaRPr lang="en-US">
                        <a:effectLst/>
                        <a:latin typeface="Calibri"/>
                      </a:endParaRPr>
                    </a:p>
                    <a:p>
                      <a:pPr lvl="0">
                        <a:buNone/>
                      </a:pPr>
                      <a:r>
                        <a:rPr lang="en-US" sz="1800">
                          <a:effectLst/>
                          <a:latin typeface="Calibri"/>
                        </a:rPr>
                        <a:t>Aging​</a:t>
                      </a:r>
                      <a:endParaRPr lang="en-US">
                        <a:effectLst/>
                        <a:latin typeface="Calibri"/>
                      </a:endParaRPr>
                    </a:p>
                  </a:txBody>
                  <a:tcPr/>
                </a:tc>
                <a:tc>
                  <a:txBody>
                    <a:bodyPr/>
                    <a:lstStyle/>
                    <a:p>
                      <a:pPr fontAlgn="base"/>
                      <a:r>
                        <a:rPr lang="en-US" sz="1800">
                          <a:effectLst/>
                          <a:latin typeface="Calibri"/>
                        </a:rPr>
                        <a:t>Children and </a:t>
                      </a:r>
                      <a:endParaRPr lang="en-US">
                        <a:effectLst/>
                        <a:latin typeface="Calibri"/>
                      </a:endParaRPr>
                    </a:p>
                    <a:p>
                      <a:pPr lvl="0">
                        <a:buNone/>
                      </a:pPr>
                      <a:r>
                        <a:rPr lang="en-US" sz="1800">
                          <a:effectLst/>
                          <a:latin typeface="Calibri"/>
                        </a:rPr>
                        <a:t>Adolescence​</a:t>
                      </a:r>
                      <a:endParaRPr lang="en-US">
                        <a:effectLst/>
                        <a:latin typeface="Calibri"/>
                      </a:endParaRPr>
                    </a:p>
                  </a:txBody>
                  <a:tcPr/>
                </a:tc>
                <a:tc>
                  <a:txBody>
                    <a:bodyPr/>
                    <a:lstStyle/>
                    <a:p>
                      <a:pPr fontAlgn="base"/>
                      <a:r>
                        <a:rPr lang="en-US" sz="1800">
                          <a:effectLst/>
                          <a:latin typeface="Calibri"/>
                        </a:rPr>
                        <a:t>Helping </a:t>
                      </a:r>
                      <a:endParaRPr lang="en-US">
                        <a:effectLst/>
                        <a:latin typeface="Calibri"/>
                      </a:endParaRPr>
                    </a:p>
                    <a:p>
                      <a:pPr lvl="0">
                        <a:buNone/>
                      </a:pPr>
                      <a:r>
                        <a:rPr lang="en-US" sz="1800">
                          <a:effectLst/>
                          <a:latin typeface="Calibri"/>
                        </a:rPr>
                        <a:t>Veterans​</a:t>
                      </a:r>
                      <a:endParaRPr lang="en-US">
                        <a:effectLst/>
                        <a:latin typeface="Calibri"/>
                      </a:endParaRPr>
                    </a:p>
                  </a:txBody>
                  <a:tcPr/>
                </a:tc>
                <a:tc>
                  <a:txBody>
                    <a:bodyPr/>
                    <a:lstStyle/>
                    <a:p>
                      <a:pPr fontAlgn="base"/>
                      <a:r>
                        <a:rPr lang="en-US" sz="1800">
                          <a:effectLst/>
                          <a:latin typeface="Calibri"/>
                        </a:rPr>
                        <a:t>Community </a:t>
                      </a:r>
                      <a:endParaRPr lang="en-US">
                        <a:effectLst/>
                        <a:latin typeface="Calibri"/>
                      </a:endParaRPr>
                    </a:p>
                    <a:p>
                      <a:pPr lvl="0">
                        <a:buNone/>
                      </a:pPr>
                      <a:r>
                        <a:rPr lang="en-US" sz="1800">
                          <a:effectLst/>
                          <a:latin typeface="Calibri"/>
                        </a:rPr>
                        <a:t>Resources​</a:t>
                      </a:r>
                      <a:endParaRPr lang="en-US">
                        <a:effectLst/>
                        <a:latin typeface="Calibri"/>
                      </a:endParaRPr>
                    </a:p>
                  </a:txBody>
                  <a:tcPr/>
                </a:tc>
                <a:tc>
                  <a:txBody>
                    <a:bodyPr/>
                    <a:lstStyle/>
                    <a:p>
                      <a:pPr fontAlgn="base"/>
                      <a:r>
                        <a:rPr lang="en-US" sz="1800">
                          <a:effectLst/>
                          <a:latin typeface="Calibri"/>
                        </a:rPr>
                        <a:t>Officer </a:t>
                      </a:r>
                      <a:r>
                        <a:rPr lang="en-US" sz="1800" err="1">
                          <a:effectLst/>
                          <a:latin typeface="Calibri"/>
                        </a:rPr>
                        <a:t>NeedsAssistance</a:t>
                      </a:r>
                      <a:r>
                        <a:rPr lang="en-US" sz="1800">
                          <a:effectLst/>
                          <a:latin typeface="Calibri"/>
                        </a:rPr>
                        <a:t>​</a:t>
                      </a:r>
                      <a:endParaRPr lang="en-US">
                        <a:effectLst/>
                        <a:latin typeface="Calibri"/>
                      </a:endParaRPr>
                    </a:p>
                  </a:txBody>
                  <a:tcPr/>
                </a:tc>
                <a:extLst>
                  <a:ext uri="{0D108BD9-81ED-4DB2-BD59-A6C34878D82A}">
                    <a16:rowId xmlns:a16="http://schemas.microsoft.com/office/drawing/2014/main" val="3071444858"/>
                  </a:ext>
                </a:extLst>
              </a:tr>
              <a:tr h="190500">
                <a:tc>
                  <a:txBody>
                    <a:bodyPr/>
                    <a:lstStyle/>
                    <a:p>
                      <a:pPr fontAlgn="base"/>
                      <a:r>
                        <a:rPr lang="en-US" sz="1800">
                          <a:effectLst/>
                          <a:latin typeface="Calibri"/>
                        </a:rPr>
                        <a:t>8.85​</a:t>
                      </a:r>
                      <a:endParaRPr lang="en-US" b="1">
                        <a:solidFill>
                          <a:srgbClr val="FFFFFF"/>
                        </a:solidFill>
                        <a:effectLst/>
                        <a:latin typeface="Calibri"/>
                      </a:endParaRPr>
                    </a:p>
                  </a:txBody>
                  <a:tcPr/>
                </a:tc>
                <a:tc>
                  <a:txBody>
                    <a:bodyPr/>
                    <a:lstStyle/>
                    <a:p>
                      <a:pPr fontAlgn="base"/>
                      <a:r>
                        <a:rPr lang="en-US" sz="1800">
                          <a:effectLst/>
                          <a:latin typeface="Calibri"/>
                        </a:rPr>
                        <a:t>8.09​</a:t>
                      </a:r>
                      <a:endParaRPr lang="en-US">
                        <a:effectLst/>
                        <a:latin typeface="Calibri"/>
                      </a:endParaRPr>
                    </a:p>
                  </a:txBody>
                  <a:tcPr/>
                </a:tc>
                <a:tc>
                  <a:txBody>
                    <a:bodyPr/>
                    <a:lstStyle/>
                    <a:p>
                      <a:pPr fontAlgn="base"/>
                      <a:r>
                        <a:rPr lang="en-US" sz="1800">
                          <a:effectLst/>
                          <a:latin typeface="Calibri"/>
                        </a:rPr>
                        <a:t>8.76​</a:t>
                      </a:r>
                      <a:endParaRPr lang="en-US">
                        <a:effectLst/>
                        <a:latin typeface="Calibri"/>
                      </a:endParaRPr>
                    </a:p>
                  </a:txBody>
                  <a:tcPr/>
                </a:tc>
                <a:tc>
                  <a:txBody>
                    <a:bodyPr/>
                    <a:lstStyle/>
                    <a:p>
                      <a:pPr fontAlgn="base"/>
                      <a:r>
                        <a:rPr lang="en-US" sz="1800">
                          <a:effectLst/>
                          <a:latin typeface="Calibri"/>
                        </a:rPr>
                        <a:t>9.15​</a:t>
                      </a:r>
                      <a:endParaRPr lang="en-US">
                        <a:effectLst/>
                        <a:latin typeface="Calibri"/>
                      </a:endParaRPr>
                    </a:p>
                  </a:txBody>
                  <a:tcPr/>
                </a:tc>
                <a:tc>
                  <a:txBody>
                    <a:bodyPr/>
                    <a:lstStyle/>
                    <a:p>
                      <a:pPr fontAlgn="base"/>
                      <a:r>
                        <a:rPr lang="en-US" sz="1800">
                          <a:effectLst/>
                          <a:latin typeface="Calibri"/>
                        </a:rPr>
                        <a:t>9.0​</a:t>
                      </a:r>
                      <a:endParaRPr lang="en-US">
                        <a:effectLst/>
                        <a:latin typeface="Calibri"/>
                      </a:endParaRPr>
                    </a:p>
                  </a:txBody>
                  <a:tcPr/>
                </a:tc>
                <a:tc>
                  <a:txBody>
                    <a:bodyPr/>
                    <a:lstStyle/>
                    <a:p>
                      <a:pPr fontAlgn="base"/>
                      <a:r>
                        <a:rPr lang="en-US" sz="1800">
                          <a:effectLst/>
                          <a:latin typeface="Calibri"/>
                        </a:rPr>
                        <a:t>9.3​</a:t>
                      </a:r>
                      <a:endParaRPr lang="en-US">
                        <a:effectLst/>
                        <a:latin typeface="Calibri"/>
                      </a:endParaRPr>
                    </a:p>
                  </a:txBody>
                  <a:tcPr/>
                </a:tc>
                <a:extLst>
                  <a:ext uri="{0D108BD9-81ED-4DB2-BD59-A6C34878D82A}">
                    <a16:rowId xmlns:a16="http://schemas.microsoft.com/office/drawing/2014/main" val="3637702807"/>
                  </a:ext>
                </a:extLst>
              </a:tr>
            </a:tbl>
          </a:graphicData>
        </a:graphic>
      </p:graphicFrame>
    </p:spTree>
    <p:extLst>
      <p:ext uri="{BB962C8B-B14F-4D97-AF65-F5344CB8AC3E}">
        <p14:creationId xmlns:p14="http://schemas.microsoft.com/office/powerpoint/2010/main" val="82413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789C-7E55-328C-BEF3-268DB023A569}"/>
              </a:ext>
            </a:extLst>
          </p:cNvPr>
          <p:cNvSpPr>
            <a:spLocks noGrp="1"/>
          </p:cNvSpPr>
          <p:nvPr>
            <p:ph type="title"/>
          </p:nvPr>
        </p:nvSpPr>
        <p:spPr/>
        <p:txBody>
          <a:bodyPr>
            <a:normAutofit/>
          </a:bodyPr>
          <a:lstStyle/>
          <a:p>
            <a:r>
              <a:rPr lang="en-US" sz="3200">
                <a:latin typeface="Calibri"/>
                <a:cs typeface="Calibri"/>
              </a:rPr>
              <a:t>Co-Response Unit (CRU) Expansion</a:t>
            </a:r>
          </a:p>
        </p:txBody>
      </p:sp>
      <p:sp>
        <p:nvSpPr>
          <p:cNvPr id="4" name="Text Placeholder 3">
            <a:extLst>
              <a:ext uri="{FF2B5EF4-FFF2-40B4-BE49-F238E27FC236}">
                <a16:creationId xmlns:a16="http://schemas.microsoft.com/office/drawing/2014/main" id="{7B36D79A-27BA-A7E2-FF00-D6967EB77149}"/>
              </a:ext>
            </a:extLst>
          </p:cNvPr>
          <p:cNvSpPr>
            <a:spLocks noGrp="1"/>
          </p:cNvSpPr>
          <p:nvPr>
            <p:ph sz="half" idx="2"/>
          </p:nvPr>
        </p:nvSpPr>
        <p:spPr>
          <a:xfrm>
            <a:off x="463689" y="2057401"/>
            <a:ext cx="5016834" cy="4119562"/>
          </a:xfrm>
        </p:spPr>
        <p:txBody>
          <a:bodyPr vert="horz" lIns="91440" tIns="45720" rIns="91440" bIns="45720" rtlCol="0" anchor="t">
            <a:normAutofit/>
          </a:bodyPr>
          <a:lstStyle/>
          <a:p>
            <a:r>
              <a:rPr lang="en-US" sz="2600">
                <a:latin typeface="Calibri"/>
                <a:ea typeface="+mj-lt"/>
                <a:cs typeface="+mj-lt"/>
              </a:rPr>
              <a:t>Addition of full-time CRU to existing part-time team:</a:t>
            </a:r>
          </a:p>
          <a:p>
            <a:pPr marL="285750" indent="-285750">
              <a:buFont typeface="Arial"/>
              <a:buChar char="•"/>
            </a:pPr>
            <a:r>
              <a:rPr lang="en-US" sz="2600">
                <a:latin typeface="Calibri"/>
                <a:ea typeface="+mj-lt"/>
                <a:cs typeface="+mj-lt"/>
              </a:rPr>
              <a:t>First responder support</a:t>
            </a:r>
          </a:p>
          <a:p>
            <a:pPr marL="285750" indent="-285750">
              <a:buFont typeface="Arial"/>
              <a:buChar char="•"/>
            </a:pPr>
            <a:r>
              <a:rPr lang="en-US" sz="2600">
                <a:latin typeface="Calibri"/>
                <a:ea typeface="+mj-lt"/>
                <a:cs typeface="+mj-lt"/>
              </a:rPr>
              <a:t>Wellness checks</a:t>
            </a:r>
          </a:p>
          <a:p>
            <a:pPr marL="285750" indent="-285750">
              <a:buFont typeface="Arial"/>
              <a:buChar char="•"/>
            </a:pPr>
            <a:r>
              <a:rPr lang="en-US" sz="2600">
                <a:latin typeface="Calibri"/>
                <a:ea typeface="+mj-lt"/>
                <a:cs typeface="+mj-lt"/>
              </a:rPr>
              <a:t>Short-term follow-up</a:t>
            </a:r>
          </a:p>
          <a:p>
            <a:pPr marL="285750" indent="-285750">
              <a:buFont typeface="Arial"/>
              <a:buChar char="•"/>
            </a:pPr>
            <a:r>
              <a:rPr lang="en-US" sz="2600">
                <a:latin typeface="Calibri"/>
                <a:ea typeface="+mj-lt"/>
                <a:cs typeface="+mj-lt"/>
              </a:rPr>
              <a:t>Emergency case management</a:t>
            </a:r>
            <a:endParaRPr lang="en-US" sz="2600">
              <a:latin typeface="Calibri"/>
              <a:cs typeface="Calibri"/>
            </a:endParaRPr>
          </a:p>
        </p:txBody>
      </p:sp>
      <p:pic>
        <p:nvPicPr>
          <p:cNvPr id="6" name="Picture 6" descr="Chart, bar chart&#10;&#10;Description automatically generated">
            <a:extLst>
              <a:ext uri="{FF2B5EF4-FFF2-40B4-BE49-F238E27FC236}">
                <a16:creationId xmlns:a16="http://schemas.microsoft.com/office/drawing/2014/main" id="{81FDC295-5D6E-9927-3C29-691733EE4ED5}"/>
              </a:ext>
            </a:extLst>
          </p:cNvPr>
          <p:cNvPicPr>
            <a:picLocks noGrp="1" noChangeAspect="1"/>
          </p:cNvPicPr>
          <p:nvPr>
            <p:ph sz="half" idx="1"/>
          </p:nvPr>
        </p:nvPicPr>
        <p:blipFill>
          <a:blip r:embed="rId2"/>
          <a:stretch>
            <a:fillRect/>
          </a:stretch>
        </p:blipFill>
        <p:spPr>
          <a:xfrm>
            <a:off x="5470872" y="2060763"/>
            <a:ext cx="6261606" cy="3764493"/>
          </a:xfrm>
        </p:spPr>
      </p:pic>
    </p:spTree>
    <p:extLst>
      <p:ext uri="{BB962C8B-B14F-4D97-AF65-F5344CB8AC3E}">
        <p14:creationId xmlns:p14="http://schemas.microsoft.com/office/powerpoint/2010/main" val="3655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8CB94FC5-9D50-7EBF-040A-7E5D625C08CD}"/>
              </a:ext>
            </a:extLst>
          </p:cNvPr>
          <p:cNvGraphicFramePr>
            <a:graphicFrameLocks noGrp="1"/>
          </p:cNvGraphicFramePr>
          <p:nvPr>
            <p:ph sz="half" idx="1"/>
            <p:extLst>
              <p:ext uri="{D42A27DB-BD31-4B8C-83A1-F6EECF244321}">
                <p14:modId xmlns:p14="http://schemas.microsoft.com/office/powerpoint/2010/main" val="2644709071"/>
              </p:ext>
            </p:extLst>
          </p:nvPr>
        </p:nvGraphicFramePr>
        <p:xfrm>
          <a:off x="914400" y="827314"/>
          <a:ext cx="10342181" cy="5582112"/>
        </p:xfrm>
        <a:graphic>
          <a:graphicData uri="http://schemas.openxmlformats.org/drawingml/2006/table">
            <a:tbl>
              <a:tblPr firstRow="1" firstCol="1" bandRow="1">
                <a:tableStyleId>{B301B821-A1FF-4177-AEE7-76D212191A09}</a:tableStyleId>
              </a:tblPr>
              <a:tblGrid>
                <a:gridCol w="3049618">
                  <a:extLst>
                    <a:ext uri="{9D8B030D-6E8A-4147-A177-3AD203B41FA5}">
                      <a16:colId xmlns:a16="http://schemas.microsoft.com/office/drawing/2014/main" val="4253651458"/>
                    </a:ext>
                  </a:extLst>
                </a:gridCol>
                <a:gridCol w="793342">
                  <a:extLst>
                    <a:ext uri="{9D8B030D-6E8A-4147-A177-3AD203B41FA5}">
                      <a16:colId xmlns:a16="http://schemas.microsoft.com/office/drawing/2014/main" val="3158642762"/>
                    </a:ext>
                  </a:extLst>
                </a:gridCol>
                <a:gridCol w="1328130">
                  <a:extLst>
                    <a:ext uri="{9D8B030D-6E8A-4147-A177-3AD203B41FA5}">
                      <a16:colId xmlns:a16="http://schemas.microsoft.com/office/drawing/2014/main" val="2440947618"/>
                    </a:ext>
                  </a:extLst>
                </a:gridCol>
                <a:gridCol w="1723697">
                  <a:extLst>
                    <a:ext uri="{9D8B030D-6E8A-4147-A177-3AD203B41FA5}">
                      <a16:colId xmlns:a16="http://schemas.microsoft.com/office/drawing/2014/main" val="194881244"/>
                    </a:ext>
                  </a:extLst>
                </a:gridCol>
                <a:gridCol w="1723697">
                  <a:extLst>
                    <a:ext uri="{9D8B030D-6E8A-4147-A177-3AD203B41FA5}">
                      <a16:colId xmlns:a16="http://schemas.microsoft.com/office/drawing/2014/main" val="1101921013"/>
                    </a:ext>
                  </a:extLst>
                </a:gridCol>
                <a:gridCol w="1723697">
                  <a:extLst>
                    <a:ext uri="{9D8B030D-6E8A-4147-A177-3AD203B41FA5}">
                      <a16:colId xmlns:a16="http://schemas.microsoft.com/office/drawing/2014/main" val="2128201101"/>
                    </a:ext>
                  </a:extLst>
                </a:gridCol>
              </a:tblGrid>
              <a:tr h="348882">
                <a:tc gridSpan="6">
                  <a:txBody>
                    <a:bodyPr/>
                    <a:lstStyle/>
                    <a:p>
                      <a:pPr>
                        <a:lnSpc>
                          <a:spcPct val="115000"/>
                        </a:lnSpc>
                      </a:pPr>
                      <a:r>
                        <a:rPr lang="en-US">
                          <a:effectLst/>
                        </a:rPr>
                        <a:t>CRU Program Referral </a:t>
                      </a:r>
                      <a:r>
                        <a:rPr lang="en-US" sz="2000">
                          <a:effectLst/>
                        </a:rPr>
                        <a:t>Sources</a:t>
                      </a:r>
                    </a:p>
                  </a:txBody>
                  <a:tcPr marL="68580" marR="68580" marT="0" marB="0">
                    <a:solidFill>
                      <a:schemeClr val="tx2">
                        <a:lumMod val="75000"/>
                        <a:lumOff val="25000"/>
                      </a:schemeClr>
                    </a:solid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006121772"/>
                  </a:ext>
                </a:extLst>
              </a:tr>
              <a:tr h="697764">
                <a:tc>
                  <a:txBody>
                    <a:bodyPr/>
                    <a:lstStyle/>
                    <a:p>
                      <a:pPr>
                        <a:lnSpc>
                          <a:spcPct val="115000"/>
                        </a:lnSpc>
                      </a:pPr>
                      <a:r>
                        <a:rPr lang="en-US">
                          <a:effectLst/>
                        </a:rPr>
                        <a:t>Referral Source </a:t>
                      </a:r>
                    </a:p>
                  </a:txBody>
                  <a:tcPr marL="68580" marR="68580" marT="0" marB="0"/>
                </a:tc>
                <a:tc>
                  <a:txBody>
                    <a:bodyPr/>
                    <a:lstStyle/>
                    <a:p>
                      <a:pPr algn="ctr">
                        <a:lnSpc>
                          <a:spcPct val="115000"/>
                        </a:lnSpc>
                      </a:pPr>
                      <a:r>
                        <a:rPr lang="en-US">
                          <a:effectLst/>
                        </a:rPr>
                        <a:t>N</a:t>
                      </a:r>
                    </a:p>
                  </a:txBody>
                  <a:tcPr marL="68580" marR="68580" marT="0" marB="0"/>
                </a:tc>
                <a:tc>
                  <a:txBody>
                    <a:bodyPr/>
                    <a:lstStyle/>
                    <a:p>
                      <a:pPr algn="ctr">
                        <a:lnSpc>
                          <a:spcPct val="115000"/>
                        </a:lnSpc>
                      </a:pPr>
                      <a:r>
                        <a:rPr lang="en-US">
                          <a:effectLst/>
                        </a:rPr>
                        <a:t>Total </a:t>
                      </a:r>
                    </a:p>
                  </a:txBody>
                  <a:tcPr marL="68580" marR="68580" marT="0" marB="0"/>
                </a:tc>
                <a:tc>
                  <a:txBody>
                    <a:bodyPr/>
                    <a:lstStyle/>
                    <a:p>
                      <a:pPr algn="ctr">
                        <a:lnSpc>
                          <a:spcPct val="115000"/>
                        </a:lnSpc>
                      </a:pPr>
                      <a:r>
                        <a:rPr lang="en-US">
                          <a:effectLst/>
                        </a:rPr>
                        <a:t>2019-2020</a:t>
                      </a:r>
                    </a:p>
                  </a:txBody>
                  <a:tcPr marL="68580" marR="68580" marT="0" marB="0"/>
                </a:tc>
                <a:tc>
                  <a:txBody>
                    <a:bodyPr/>
                    <a:lstStyle/>
                    <a:p>
                      <a:pPr algn="ctr">
                        <a:lnSpc>
                          <a:spcPct val="115000"/>
                        </a:lnSpc>
                      </a:pPr>
                      <a:r>
                        <a:rPr lang="en-US">
                          <a:effectLst/>
                        </a:rPr>
                        <a:t>2020-21</a:t>
                      </a:r>
                    </a:p>
                  </a:txBody>
                  <a:tcPr marL="68580" marR="68580" marT="0" marB="0"/>
                </a:tc>
                <a:tc>
                  <a:txBody>
                    <a:bodyPr/>
                    <a:lstStyle/>
                    <a:p>
                      <a:pPr algn="ctr">
                        <a:lnSpc>
                          <a:spcPct val="115000"/>
                        </a:lnSpc>
                      </a:pPr>
                      <a:r>
                        <a:rPr lang="en-US">
                          <a:effectLst/>
                        </a:rPr>
                        <a:t>2021-2022</a:t>
                      </a:r>
                    </a:p>
                  </a:txBody>
                  <a:tcPr marL="68580" marR="68580" marT="0" marB="0"/>
                </a:tc>
                <a:extLst>
                  <a:ext uri="{0D108BD9-81ED-4DB2-BD59-A6C34878D82A}">
                    <a16:rowId xmlns:a16="http://schemas.microsoft.com/office/drawing/2014/main" val="3386292405"/>
                  </a:ext>
                </a:extLst>
              </a:tr>
              <a:tr h="697764">
                <a:tc>
                  <a:txBody>
                    <a:bodyPr/>
                    <a:lstStyle/>
                    <a:p>
                      <a:pPr>
                        <a:lnSpc>
                          <a:spcPct val="115000"/>
                        </a:lnSpc>
                      </a:pPr>
                      <a:r>
                        <a:rPr lang="en-US">
                          <a:effectLst/>
                        </a:rPr>
                        <a:t>RHRJ Facility</a:t>
                      </a:r>
                    </a:p>
                  </a:txBody>
                  <a:tcPr marL="68580" marR="68580" marT="0" marB="0"/>
                </a:tc>
                <a:tc>
                  <a:txBody>
                    <a:bodyPr/>
                    <a:lstStyle/>
                    <a:p>
                      <a:pPr algn="ctr">
                        <a:lnSpc>
                          <a:spcPct val="115000"/>
                        </a:lnSpc>
                      </a:pPr>
                      <a:r>
                        <a:rPr lang="en-US">
                          <a:effectLst/>
                        </a:rPr>
                        <a:t>25</a:t>
                      </a:r>
                    </a:p>
                  </a:txBody>
                  <a:tcPr marL="68580" marR="68580" marT="0" marB="0"/>
                </a:tc>
                <a:tc>
                  <a:txBody>
                    <a:bodyPr/>
                    <a:lstStyle/>
                    <a:p>
                      <a:pPr algn="ctr">
                        <a:lnSpc>
                          <a:spcPct val="115000"/>
                        </a:lnSpc>
                      </a:pPr>
                      <a:r>
                        <a:rPr lang="en-US">
                          <a:effectLst/>
                        </a:rPr>
                        <a:t>3.7%</a:t>
                      </a:r>
                    </a:p>
                  </a:txBody>
                  <a:tcPr marL="68580" marR="68580" marT="0" marB="0">
                    <a:solidFill>
                      <a:schemeClr val="accent2">
                        <a:lumMod val="20000"/>
                        <a:lumOff val="80000"/>
                      </a:schemeClr>
                    </a:solidFill>
                  </a:tcPr>
                </a:tc>
                <a:tc>
                  <a:txBody>
                    <a:bodyPr/>
                    <a:lstStyle/>
                    <a:p>
                      <a:pPr algn="ctr">
                        <a:lnSpc>
                          <a:spcPct val="115000"/>
                        </a:lnSpc>
                      </a:pPr>
                      <a:r>
                        <a:rPr lang="en-US">
                          <a:effectLst/>
                        </a:rPr>
                        <a:t>2.3%</a:t>
                      </a:r>
                    </a:p>
                  </a:txBody>
                  <a:tcPr marL="68580" marR="68580" marT="0" marB="0"/>
                </a:tc>
                <a:tc>
                  <a:txBody>
                    <a:bodyPr/>
                    <a:lstStyle/>
                    <a:p>
                      <a:pPr algn="ctr">
                        <a:lnSpc>
                          <a:spcPct val="115000"/>
                        </a:lnSpc>
                      </a:pPr>
                      <a:r>
                        <a:rPr lang="en-US">
                          <a:effectLst/>
                        </a:rPr>
                        <a:t>6.8%</a:t>
                      </a:r>
                    </a:p>
                  </a:txBody>
                  <a:tcPr marL="68580" marR="68580" marT="0" marB="0"/>
                </a:tc>
                <a:tc>
                  <a:txBody>
                    <a:bodyPr/>
                    <a:lstStyle/>
                    <a:p>
                      <a:pPr algn="ctr">
                        <a:lnSpc>
                          <a:spcPct val="115000"/>
                        </a:lnSpc>
                      </a:pPr>
                      <a:r>
                        <a:rPr lang="en-US">
                          <a:effectLst/>
                        </a:rPr>
                        <a:t>1.2%</a:t>
                      </a:r>
                    </a:p>
                  </a:txBody>
                  <a:tcPr marL="68580" marR="68580" marT="0" marB="0"/>
                </a:tc>
                <a:extLst>
                  <a:ext uri="{0D108BD9-81ED-4DB2-BD59-A6C34878D82A}">
                    <a16:rowId xmlns:a16="http://schemas.microsoft.com/office/drawing/2014/main" val="4053834215"/>
                  </a:ext>
                </a:extLst>
              </a:tr>
              <a:tr h="697764">
                <a:tc>
                  <a:txBody>
                    <a:bodyPr/>
                    <a:lstStyle/>
                    <a:p>
                      <a:pPr>
                        <a:lnSpc>
                          <a:spcPct val="115000"/>
                        </a:lnSpc>
                      </a:pPr>
                      <a:r>
                        <a:rPr lang="en-US">
                          <a:effectLst/>
                        </a:rPr>
                        <a:t>CSB</a:t>
                      </a:r>
                    </a:p>
                  </a:txBody>
                  <a:tcPr marL="68580" marR="68580" marT="0" marB="0"/>
                </a:tc>
                <a:tc>
                  <a:txBody>
                    <a:bodyPr/>
                    <a:lstStyle/>
                    <a:p>
                      <a:pPr algn="ctr">
                        <a:lnSpc>
                          <a:spcPct val="115000"/>
                        </a:lnSpc>
                      </a:pPr>
                      <a:r>
                        <a:rPr lang="en-US">
                          <a:effectLst/>
                        </a:rPr>
                        <a:t>318</a:t>
                      </a:r>
                    </a:p>
                  </a:txBody>
                  <a:tcPr marL="68580" marR="68580" marT="0" marB="0"/>
                </a:tc>
                <a:tc>
                  <a:txBody>
                    <a:bodyPr/>
                    <a:lstStyle/>
                    <a:p>
                      <a:pPr algn="ctr">
                        <a:lnSpc>
                          <a:spcPct val="115000"/>
                        </a:lnSpc>
                      </a:pPr>
                      <a:r>
                        <a:rPr lang="en-US">
                          <a:effectLst/>
                        </a:rPr>
                        <a:t>47.3%</a:t>
                      </a:r>
                    </a:p>
                  </a:txBody>
                  <a:tcPr marL="68580" marR="68580" marT="0" marB="0">
                    <a:solidFill>
                      <a:schemeClr val="accent2">
                        <a:lumMod val="20000"/>
                        <a:lumOff val="80000"/>
                      </a:schemeClr>
                    </a:solidFill>
                  </a:tcPr>
                </a:tc>
                <a:tc>
                  <a:txBody>
                    <a:bodyPr/>
                    <a:lstStyle/>
                    <a:p>
                      <a:pPr algn="ctr">
                        <a:lnSpc>
                          <a:spcPct val="115000"/>
                        </a:lnSpc>
                      </a:pPr>
                      <a:r>
                        <a:rPr lang="en-US">
                          <a:effectLst/>
                        </a:rPr>
                        <a:t>58.1%</a:t>
                      </a:r>
                    </a:p>
                  </a:txBody>
                  <a:tcPr marL="68580" marR="68580" marT="0" marB="0"/>
                </a:tc>
                <a:tc>
                  <a:txBody>
                    <a:bodyPr/>
                    <a:lstStyle/>
                    <a:p>
                      <a:pPr algn="ctr">
                        <a:lnSpc>
                          <a:spcPct val="115000"/>
                        </a:lnSpc>
                      </a:pPr>
                      <a:r>
                        <a:rPr lang="en-US">
                          <a:effectLst/>
                        </a:rPr>
                        <a:t>47.1%</a:t>
                      </a:r>
                    </a:p>
                  </a:txBody>
                  <a:tcPr marL="68580" marR="68580" marT="0" marB="0"/>
                </a:tc>
                <a:tc>
                  <a:txBody>
                    <a:bodyPr/>
                    <a:lstStyle/>
                    <a:p>
                      <a:pPr algn="ctr">
                        <a:lnSpc>
                          <a:spcPct val="115000"/>
                        </a:lnSpc>
                      </a:pPr>
                      <a:r>
                        <a:rPr lang="en-US">
                          <a:effectLst/>
                        </a:rPr>
                        <a:t>46.1%</a:t>
                      </a:r>
                    </a:p>
                  </a:txBody>
                  <a:tcPr marL="68580" marR="68580" marT="0" marB="0"/>
                </a:tc>
                <a:extLst>
                  <a:ext uri="{0D108BD9-81ED-4DB2-BD59-A6C34878D82A}">
                    <a16:rowId xmlns:a16="http://schemas.microsoft.com/office/drawing/2014/main" val="972624518"/>
                  </a:ext>
                </a:extLst>
              </a:tr>
              <a:tr h="697764">
                <a:tc>
                  <a:txBody>
                    <a:bodyPr/>
                    <a:lstStyle/>
                    <a:p>
                      <a:pPr>
                        <a:lnSpc>
                          <a:spcPct val="115000"/>
                        </a:lnSpc>
                      </a:pPr>
                      <a:r>
                        <a:rPr lang="en-US">
                          <a:effectLst/>
                        </a:rPr>
                        <a:t>Court Services</a:t>
                      </a:r>
                    </a:p>
                  </a:txBody>
                  <a:tcPr marL="68580" marR="68580" marT="0" marB="0"/>
                </a:tc>
                <a:tc>
                  <a:txBody>
                    <a:bodyPr/>
                    <a:lstStyle/>
                    <a:p>
                      <a:pPr algn="ctr">
                        <a:lnSpc>
                          <a:spcPct val="115000"/>
                        </a:lnSpc>
                      </a:pPr>
                      <a:r>
                        <a:rPr lang="en-US">
                          <a:effectLst/>
                        </a:rPr>
                        <a:t>38</a:t>
                      </a:r>
                    </a:p>
                  </a:txBody>
                  <a:tcPr marL="68580" marR="68580" marT="0" marB="0"/>
                </a:tc>
                <a:tc>
                  <a:txBody>
                    <a:bodyPr/>
                    <a:lstStyle/>
                    <a:p>
                      <a:pPr algn="ctr">
                        <a:lnSpc>
                          <a:spcPct val="115000"/>
                        </a:lnSpc>
                      </a:pPr>
                      <a:r>
                        <a:rPr lang="en-US">
                          <a:effectLst/>
                        </a:rPr>
                        <a:t>5.7%</a:t>
                      </a:r>
                    </a:p>
                  </a:txBody>
                  <a:tcPr marL="68580" marR="68580" marT="0" marB="0">
                    <a:solidFill>
                      <a:schemeClr val="accent2">
                        <a:lumMod val="20000"/>
                        <a:lumOff val="80000"/>
                      </a:schemeClr>
                    </a:solidFill>
                  </a:tcPr>
                </a:tc>
                <a:tc>
                  <a:txBody>
                    <a:bodyPr/>
                    <a:lstStyle/>
                    <a:p>
                      <a:pPr algn="ctr">
                        <a:lnSpc>
                          <a:spcPct val="115000"/>
                        </a:lnSpc>
                      </a:pPr>
                      <a:r>
                        <a:rPr lang="en-US">
                          <a:effectLst/>
                        </a:rPr>
                        <a:t>4.7%</a:t>
                      </a:r>
                    </a:p>
                  </a:txBody>
                  <a:tcPr marL="68580" marR="68580" marT="0" marB="0"/>
                </a:tc>
                <a:tc>
                  <a:txBody>
                    <a:bodyPr/>
                    <a:lstStyle/>
                    <a:p>
                      <a:pPr algn="ctr">
                        <a:lnSpc>
                          <a:spcPct val="115000"/>
                        </a:lnSpc>
                      </a:pPr>
                      <a:r>
                        <a:rPr lang="en-US">
                          <a:effectLst/>
                        </a:rPr>
                        <a:t>6.1%</a:t>
                      </a:r>
                    </a:p>
                  </a:txBody>
                  <a:tcPr marL="68580" marR="68580" marT="0" marB="0"/>
                </a:tc>
                <a:tc>
                  <a:txBody>
                    <a:bodyPr/>
                    <a:lstStyle/>
                    <a:p>
                      <a:pPr algn="ctr">
                        <a:lnSpc>
                          <a:spcPct val="115000"/>
                        </a:lnSpc>
                      </a:pPr>
                      <a:r>
                        <a:rPr lang="en-US">
                          <a:effectLst/>
                        </a:rPr>
                        <a:t>5.4%</a:t>
                      </a:r>
                    </a:p>
                  </a:txBody>
                  <a:tcPr marL="68580" marR="68580" marT="0" marB="0"/>
                </a:tc>
                <a:extLst>
                  <a:ext uri="{0D108BD9-81ED-4DB2-BD59-A6C34878D82A}">
                    <a16:rowId xmlns:a16="http://schemas.microsoft.com/office/drawing/2014/main" val="1201676055"/>
                  </a:ext>
                </a:extLst>
              </a:tr>
              <a:tr h="1046646">
                <a:tc>
                  <a:txBody>
                    <a:bodyPr/>
                    <a:lstStyle/>
                    <a:p>
                      <a:pPr>
                        <a:lnSpc>
                          <a:spcPct val="115000"/>
                        </a:lnSpc>
                      </a:pPr>
                      <a:r>
                        <a:rPr lang="en-US">
                          <a:effectLst/>
                        </a:rPr>
                        <a:t>Law Enforcement</a:t>
                      </a:r>
                    </a:p>
                  </a:txBody>
                  <a:tcPr marL="68580" marR="68580" marT="0" marB="0"/>
                </a:tc>
                <a:tc>
                  <a:txBody>
                    <a:bodyPr/>
                    <a:lstStyle/>
                    <a:p>
                      <a:pPr algn="ctr">
                        <a:lnSpc>
                          <a:spcPct val="115000"/>
                        </a:lnSpc>
                      </a:pPr>
                      <a:r>
                        <a:rPr lang="en-US">
                          <a:effectLst/>
                        </a:rPr>
                        <a:t>120</a:t>
                      </a:r>
                    </a:p>
                  </a:txBody>
                  <a:tcPr marL="68580" marR="68580" marT="0" marB="0"/>
                </a:tc>
                <a:tc>
                  <a:txBody>
                    <a:bodyPr/>
                    <a:lstStyle/>
                    <a:p>
                      <a:pPr algn="ctr">
                        <a:lnSpc>
                          <a:spcPct val="115000"/>
                        </a:lnSpc>
                      </a:pPr>
                      <a:r>
                        <a:rPr lang="en-US">
                          <a:effectLst/>
                        </a:rPr>
                        <a:t>17.9%</a:t>
                      </a:r>
                    </a:p>
                  </a:txBody>
                  <a:tcPr marL="68580" marR="68580" marT="0" marB="0">
                    <a:solidFill>
                      <a:schemeClr val="accent2">
                        <a:lumMod val="20000"/>
                        <a:lumOff val="80000"/>
                      </a:schemeClr>
                    </a:solidFill>
                  </a:tcPr>
                </a:tc>
                <a:tc>
                  <a:txBody>
                    <a:bodyPr/>
                    <a:lstStyle/>
                    <a:p>
                      <a:pPr algn="ctr">
                        <a:lnSpc>
                          <a:spcPct val="115000"/>
                        </a:lnSpc>
                      </a:pPr>
                      <a:r>
                        <a:rPr lang="en-US">
                          <a:effectLst/>
                        </a:rPr>
                        <a:t>14%</a:t>
                      </a:r>
                    </a:p>
                  </a:txBody>
                  <a:tcPr marL="68580" marR="68580" marT="0" marB="0"/>
                </a:tc>
                <a:tc>
                  <a:txBody>
                    <a:bodyPr/>
                    <a:lstStyle/>
                    <a:p>
                      <a:pPr algn="ctr">
                        <a:lnSpc>
                          <a:spcPct val="115000"/>
                        </a:lnSpc>
                      </a:pPr>
                      <a:r>
                        <a:rPr lang="en-US">
                          <a:effectLst/>
                        </a:rPr>
                        <a:t>24.1%</a:t>
                      </a:r>
                    </a:p>
                  </a:txBody>
                  <a:tcPr marL="68580" marR="68580" marT="0" marB="0"/>
                </a:tc>
                <a:tc>
                  <a:txBody>
                    <a:bodyPr/>
                    <a:lstStyle/>
                    <a:p>
                      <a:pPr algn="ctr">
                        <a:lnSpc>
                          <a:spcPct val="115000"/>
                        </a:lnSpc>
                      </a:pPr>
                      <a:r>
                        <a:rPr lang="en-US">
                          <a:effectLst/>
                        </a:rPr>
                        <a:t>12.9%</a:t>
                      </a:r>
                    </a:p>
                  </a:txBody>
                  <a:tcPr marL="68580" marR="68580" marT="0" marB="0"/>
                </a:tc>
                <a:extLst>
                  <a:ext uri="{0D108BD9-81ED-4DB2-BD59-A6C34878D82A}">
                    <a16:rowId xmlns:a16="http://schemas.microsoft.com/office/drawing/2014/main" val="2597149942"/>
                  </a:ext>
                </a:extLst>
              </a:tr>
              <a:tr h="348882">
                <a:tc>
                  <a:txBody>
                    <a:bodyPr/>
                    <a:lstStyle/>
                    <a:p>
                      <a:pPr>
                        <a:lnSpc>
                          <a:spcPct val="115000"/>
                        </a:lnSpc>
                      </a:pPr>
                      <a:r>
                        <a:rPr lang="en-US">
                          <a:effectLst/>
                        </a:rPr>
                        <a:t>Dispatch</a:t>
                      </a:r>
                    </a:p>
                  </a:txBody>
                  <a:tcPr marL="68580" marR="68580" marT="0" marB="0"/>
                </a:tc>
                <a:tc>
                  <a:txBody>
                    <a:bodyPr/>
                    <a:lstStyle/>
                    <a:p>
                      <a:pPr algn="ctr">
                        <a:lnSpc>
                          <a:spcPct val="115000"/>
                        </a:lnSpc>
                      </a:pPr>
                      <a:r>
                        <a:rPr lang="en-US">
                          <a:effectLst/>
                        </a:rPr>
                        <a:t>26</a:t>
                      </a:r>
                    </a:p>
                  </a:txBody>
                  <a:tcPr marL="68580" marR="68580" marT="0" marB="0"/>
                </a:tc>
                <a:tc>
                  <a:txBody>
                    <a:bodyPr/>
                    <a:lstStyle/>
                    <a:p>
                      <a:pPr algn="ctr">
                        <a:lnSpc>
                          <a:spcPct val="115000"/>
                        </a:lnSpc>
                      </a:pPr>
                      <a:r>
                        <a:rPr lang="en-US">
                          <a:effectLst/>
                        </a:rPr>
                        <a:t>3.9%</a:t>
                      </a:r>
                    </a:p>
                  </a:txBody>
                  <a:tcPr marL="68580" marR="68580" marT="0" marB="0">
                    <a:solidFill>
                      <a:schemeClr val="accent2">
                        <a:lumMod val="20000"/>
                        <a:lumOff val="80000"/>
                      </a:schemeClr>
                    </a:solidFill>
                  </a:tcPr>
                </a:tc>
                <a:tc>
                  <a:txBody>
                    <a:bodyPr/>
                    <a:lstStyle/>
                    <a:p>
                      <a:pPr algn="ctr">
                        <a:lnSpc>
                          <a:spcPct val="115000"/>
                        </a:lnSpc>
                      </a:pPr>
                      <a:r>
                        <a:rPr lang="en-US">
                          <a:effectLst/>
                        </a:rPr>
                        <a:t>4.7%</a:t>
                      </a:r>
                    </a:p>
                  </a:txBody>
                  <a:tcPr marL="68580" marR="68580" marT="0" marB="0"/>
                </a:tc>
                <a:tc>
                  <a:txBody>
                    <a:bodyPr/>
                    <a:lstStyle/>
                    <a:p>
                      <a:pPr algn="ctr">
                        <a:lnSpc>
                          <a:spcPct val="115000"/>
                        </a:lnSpc>
                      </a:pPr>
                      <a:r>
                        <a:rPr lang="en-US">
                          <a:effectLst/>
                        </a:rPr>
                        <a:t>5.1%</a:t>
                      </a:r>
                    </a:p>
                  </a:txBody>
                  <a:tcPr marL="68580" marR="68580" marT="0" marB="0"/>
                </a:tc>
                <a:tc>
                  <a:txBody>
                    <a:bodyPr/>
                    <a:lstStyle/>
                    <a:p>
                      <a:pPr algn="ctr">
                        <a:lnSpc>
                          <a:spcPct val="115000"/>
                        </a:lnSpc>
                      </a:pPr>
                      <a:r>
                        <a:rPr lang="en-US">
                          <a:effectLst/>
                        </a:rPr>
                        <a:t>2.7%</a:t>
                      </a:r>
                    </a:p>
                  </a:txBody>
                  <a:tcPr marL="68580" marR="68580" marT="0" marB="0"/>
                </a:tc>
                <a:extLst>
                  <a:ext uri="{0D108BD9-81ED-4DB2-BD59-A6C34878D82A}">
                    <a16:rowId xmlns:a16="http://schemas.microsoft.com/office/drawing/2014/main" val="378773776"/>
                  </a:ext>
                </a:extLst>
              </a:tr>
              <a:tr h="697764">
                <a:tc>
                  <a:txBody>
                    <a:bodyPr/>
                    <a:lstStyle/>
                    <a:p>
                      <a:pPr>
                        <a:lnSpc>
                          <a:spcPct val="115000"/>
                        </a:lnSpc>
                      </a:pPr>
                      <a:r>
                        <a:rPr lang="en-US">
                          <a:effectLst/>
                        </a:rPr>
                        <a:t>CFS follow-up</a:t>
                      </a:r>
                    </a:p>
                  </a:txBody>
                  <a:tcPr marL="68580" marR="68580" marT="0" marB="0"/>
                </a:tc>
                <a:tc>
                  <a:txBody>
                    <a:bodyPr/>
                    <a:lstStyle/>
                    <a:p>
                      <a:pPr algn="ctr">
                        <a:lnSpc>
                          <a:spcPct val="115000"/>
                        </a:lnSpc>
                      </a:pPr>
                      <a:r>
                        <a:rPr lang="en-US">
                          <a:effectLst/>
                        </a:rPr>
                        <a:t>94</a:t>
                      </a:r>
                    </a:p>
                  </a:txBody>
                  <a:tcPr marL="68580" marR="68580" marT="0" marB="0"/>
                </a:tc>
                <a:tc>
                  <a:txBody>
                    <a:bodyPr/>
                    <a:lstStyle/>
                    <a:p>
                      <a:pPr algn="ctr">
                        <a:lnSpc>
                          <a:spcPct val="115000"/>
                        </a:lnSpc>
                      </a:pPr>
                      <a:r>
                        <a:rPr lang="en-US">
                          <a:effectLst/>
                        </a:rPr>
                        <a:t>14%</a:t>
                      </a:r>
                    </a:p>
                  </a:txBody>
                  <a:tcPr marL="68580" marR="68580" marT="0" marB="0">
                    <a:solidFill>
                      <a:schemeClr val="accent2">
                        <a:lumMod val="20000"/>
                        <a:lumOff val="80000"/>
                      </a:schemeClr>
                    </a:solidFill>
                  </a:tcPr>
                </a:tc>
                <a:tc>
                  <a:txBody>
                    <a:bodyPr/>
                    <a:lstStyle/>
                    <a:p>
                      <a:pPr algn="ctr">
                        <a:lnSpc>
                          <a:spcPct val="115000"/>
                        </a:lnSpc>
                      </a:pPr>
                      <a:r>
                        <a:rPr lang="en-US">
                          <a:effectLst/>
                        </a:rPr>
                        <a:t>0%</a:t>
                      </a:r>
                    </a:p>
                  </a:txBody>
                  <a:tcPr marL="68580" marR="68580" marT="0" marB="0"/>
                </a:tc>
                <a:tc>
                  <a:txBody>
                    <a:bodyPr/>
                    <a:lstStyle/>
                    <a:p>
                      <a:pPr algn="ctr">
                        <a:lnSpc>
                          <a:spcPct val="115000"/>
                        </a:lnSpc>
                      </a:pPr>
                      <a:r>
                        <a:rPr lang="en-US">
                          <a:effectLst/>
                        </a:rPr>
                        <a:t>4.4%</a:t>
                      </a:r>
                    </a:p>
                  </a:txBody>
                  <a:tcPr marL="68580" marR="68580" marT="0" marB="0"/>
                </a:tc>
                <a:tc>
                  <a:txBody>
                    <a:bodyPr/>
                    <a:lstStyle/>
                    <a:p>
                      <a:pPr algn="ctr">
                        <a:lnSpc>
                          <a:spcPct val="115000"/>
                        </a:lnSpc>
                      </a:pPr>
                      <a:r>
                        <a:rPr lang="en-US">
                          <a:effectLst/>
                        </a:rPr>
                        <a:t>24.3%</a:t>
                      </a:r>
                    </a:p>
                  </a:txBody>
                  <a:tcPr marL="68580" marR="68580" marT="0" marB="0"/>
                </a:tc>
                <a:extLst>
                  <a:ext uri="{0D108BD9-81ED-4DB2-BD59-A6C34878D82A}">
                    <a16:rowId xmlns:a16="http://schemas.microsoft.com/office/drawing/2014/main" val="790136362"/>
                  </a:ext>
                </a:extLst>
              </a:tr>
              <a:tr h="348882">
                <a:tc>
                  <a:txBody>
                    <a:bodyPr/>
                    <a:lstStyle/>
                    <a:p>
                      <a:pPr>
                        <a:lnSpc>
                          <a:spcPct val="115000"/>
                        </a:lnSpc>
                      </a:pPr>
                      <a:r>
                        <a:rPr lang="en-US">
                          <a:effectLst/>
                        </a:rPr>
                        <a:t>Other</a:t>
                      </a:r>
                    </a:p>
                  </a:txBody>
                  <a:tcPr marL="68580" marR="68580" marT="0" marB="0"/>
                </a:tc>
                <a:tc>
                  <a:txBody>
                    <a:bodyPr/>
                    <a:lstStyle/>
                    <a:p>
                      <a:pPr algn="ctr">
                        <a:lnSpc>
                          <a:spcPct val="115000"/>
                        </a:lnSpc>
                      </a:pPr>
                      <a:r>
                        <a:rPr lang="en-US">
                          <a:effectLst/>
                        </a:rPr>
                        <a:t>51</a:t>
                      </a:r>
                    </a:p>
                  </a:txBody>
                  <a:tcPr marL="68580" marR="68580" marT="0" marB="0"/>
                </a:tc>
                <a:tc>
                  <a:txBody>
                    <a:bodyPr/>
                    <a:lstStyle/>
                    <a:p>
                      <a:pPr algn="ctr">
                        <a:lnSpc>
                          <a:spcPct val="115000"/>
                        </a:lnSpc>
                      </a:pPr>
                      <a:r>
                        <a:rPr lang="en-US">
                          <a:effectLst/>
                        </a:rPr>
                        <a:t>7.5%</a:t>
                      </a:r>
                    </a:p>
                  </a:txBody>
                  <a:tcPr marL="68580" marR="68580" marT="0" marB="0">
                    <a:solidFill>
                      <a:schemeClr val="accent2">
                        <a:lumMod val="20000"/>
                        <a:lumOff val="80000"/>
                      </a:schemeClr>
                    </a:solidFill>
                  </a:tcPr>
                </a:tc>
                <a:tc>
                  <a:txBody>
                    <a:bodyPr/>
                    <a:lstStyle/>
                    <a:p>
                      <a:pPr algn="ctr">
                        <a:lnSpc>
                          <a:spcPct val="115000"/>
                        </a:lnSpc>
                      </a:pPr>
                      <a:r>
                        <a:rPr lang="en-US">
                          <a:effectLst/>
                        </a:rPr>
                        <a:t>16.3%</a:t>
                      </a:r>
                    </a:p>
                  </a:txBody>
                  <a:tcPr marL="68580" marR="68580" marT="0" marB="0"/>
                </a:tc>
                <a:tc>
                  <a:txBody>
                    <a:bodyPr/>
                    <a:lstStyle/>
                    <a:p>
                      <a:pPr algn="ctr">
                        <a:lnSpc>
                          <a:spcPct val="115000"/>
                        </a:lnSpc>
                      </a:pPr>
                      <a:r>
                        <a:rPr lang="en-US">
                          <a:effectLst/>
                        </a:rPr>
                        <a:t>6.4%</a:t>
                      </a:r>
                    </a:p>
                  </a:txBody>
                  <a:tcPr marL="68580" marR="68580" marT="0" marB="0"/>
                </a:tc>
                <a:tc>
                  <a:txBody>
                    <a:bodyPr/>
                    <a:lstStyle/>
                    <a:p>
                      <a:pPr algn="ctr">
                        <a:lnSpc>
                          <a:spcPct val="115000"/>
                        </a:lnSpc>
                      </a:pPr>
                      <a:r>
                        <a:rPr lang="en-US">
                          <a:effectLst/>
                        </a:rPr>
                        <a:t>7.5%</a:t>
                      </a:r>
                    </a:p>
                  </a:txBody>
                  <a:tcPr marL="68580" marR="68580" marT="0" marB="0"/>
                </a:tc>
                <a:extLst>
                  <a:ext uri="{0D108BD9-81ED-4DB2-BD59-A6C34878D82A}">
                    <a16:rowId xmlns:a16="http://schemas.microsoft.com/office/drawing/2014/main" val="314382153"/>
                  </a:ext>
                </a:extLst>
              </a:tr>
            </a:tbl>
          </a:graphicData>
        </a:graphic>
      </p:graphicFrame>
    </p:spTree>
    <p:extLst>
      <p:ext uri="{BB962C8B-B14F-4D97-AF65-F5344CB8AC3E}">
        <p14:creationId xmlns:p14="http://schemas.microsoft.com/office/powerpoint/2010/main" val="74152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pie chart&#10;&#10;Description automatically generated">
            <a:extLst>
              <a:ext uri="{FF2B5EF4-FFF2-40B4-BE49-F238E27FC236}">
                <a16:creationId xmlns:a16="http://schemas.microsoft.com/office/drawing/2014/main" id="{ECD8758B-767D-FECD-EC86-9873934E50E4}"/>
              </a:ext>
            </a:extLst>
          </p:cNvPr>
          <p:cNvPicPr>
            <a:picLocks noChangeAspect="1"/>
          </p:cNvPicPr>
          <p:nvPr/>
        </p:nvPicPr>
        <p:blipFill>
          <a:blip r:embed="rId2"/>
          <a:stretch>
            <a:fillRect/>
          </a:stretch>
        </p:blipFill>
        <p:spPr>
          <a:xfrm>
            <a:off x="1359631" y="1623280"/>
            <a:ext cx="9637815" cy="4900355"/>
          </a:xfrm>
          <a:prstGeom prst="rect">
            <a:avLst/>
          </a:prstGeom>
        </p:spPr>
      </p:pic>
      <p:sp>
        <p:nvSpPr>
          <p:cNvPr id="3" name="Title 2">
            <a:extLst>
              <a:ext uri="{FF2B5EF4-FFF2-40B4-BE49-F238E27FC236}">
                <a16:creationId xmlns:a16="http://schemas.microsoft.com/office/drawing/2014/main" id="{2AC35A56-04FD-6F90-BA97-DEEDAF30180D}"/>
              </a:ext>
            </a:extLst>
          </p:cNvPr>
          <p:cNvSpPr>
            <a:spLocks noGrp="1"/>
          </p:cNvSpPr>
          <p:nvPr>
            <p:ph type="title"/>
          </p:nvPr>
        </p:nvSpPr>
        <p:spPr>
          <a:xfrm>
            <a:off x="1360714" y="0"/>
            <a:ext cx="9486900" cy="1371600"/>
          </a:xfrm>
        </p:spPr>
        <p:txBody>
          <a:bodyPr/>
          <a:lstStyle/>
          <a:p>
            <a:r>
              <a:rPr lang="en-US">
                <a:latin typeface="Calibri"/>
                <a:cs typeface="Calibri"/>
              </a:rPr>
              <a:t>CRU Referrals  to Services</a:t>
            </a:r>
          </a:p>
        </p:txBody>
      </p:sp>
    </p:spTree>
    <p:extLst>
      <p:ext uri="{BB962C8B-B14F-4D97-AF65-F5344CB8AC3E}">
        <p14:creationId xmlns:p14="http://schemas.microsoft.com/office/powerpoint/2010/main" val="290448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AED1-0165-71FA-DD3F-471E89407E71}"/>
              </a:ext>
            </a:extLst>
          </p:cNvPr>
          <p:cNvSpPr>
            <a:spLocks noGrp="1"/>
          </p:cNvSpPr>
          <p:nvPr>
            <p:ph type="title"/>
          </p:nvPr>
        </p:nvSpPr>
        <p:spPr/>
        <p:txBody>
          <a:bodyPr>
            <a:normAutofit fontScale="90000"/>
          </a:bodyPr>
          <a:lstStyle/>
          <a:p>
            <a:r>
              <a:rPr lang="en-US">
                <a:latin typeface="Calibri"/>
                <a:cs typeface="Calibri"/>
              </a:rPr>
              <a:t>Specialized services for female offenders (SSFO) Program</a:t>
            </a:r>
          </a:p>
        </p:txBody>
      </p:sp>
      <p:sp>
        <p:nvSpPr>
          <p:cNvPr id="3" name="Content Placeholder 2">
            <a:extLst>
              <a:ext uri="{FF2B5EF4-FFF2-40B4-BE49-F238E27FC236}">
                <a16:creationId xmlns:a16="http://schemas.microsoft.com/office/drawing/2014/main" id="{C64350EA-AE86-46D3-8DFD-0E9A35E8FF6F}"/>
              </a:ext>
            </a:extLst>
          </p:cNvPr>
          <p:cNvSpPr>
            <a:spLocks noGrp="1"/>
          </p:cNvSpPr>
          <p:nvPr>
            <p:ph sz="half" idx="1"/>
          </p:nvPr>
        </p:nvSpPr>
        <p:spPr>
          <a:xfrm>
            <a:off x="437125" y="2076691"/>
            <a:ext cx="5031521" cy="4119563"/>
          </a:xfrm>
        </p:spPr>
        <p:txBody>
          <a:bodyPr vert="horz" lIns="91440" tIns="45720" rIns="91440" bIns="45720" rtlCol="0" anchor="t">
            <a:normAutofit fontScale="92500" lnSpcReduction="10000"/>
          </a:bodyPr>
          <a:lstStyle/>
          <a:p>
            <a:r>
              <a:rPr lang="en-US" sz="2600" dirty="0">
                <a:latin typeface="Calibri"/>
                <a:cs typeface="Calibri"/>
              </a:rPr>
              <a:t>Expanded services for high risk/high need female offenders with MI/CMISA  </a:t>
            </a:r>
            <a:endParaRPr lang="en-US" sz="2600" dirty="0">
              <a:highlight>
                <a:srgbClr val="FFFF00"/>
              </a:highlight>
              <a:latin typeface="Calibri"/>
              <a:cs typeface="Calibri"/>
            </a:endParaRPr>
          </a:p>
          <a:p>
            <a:r>
              <a:rPr lang="en-US" sz="2600" dirty="0">
                <a:latin typeface="Calibri"/>
                <a:cs typeface="Calibri"/>
              </a:rPr>
              <a:t>Partnership with Gemeinschaft Home women's program</a:t>
            </a:r>
            <a:endParaRPr lang="en-US" sz="2600" dirty="0">
              <a:highlight>
                <a:srgbClr val="FFFF00"/>
              </a:highlight>
              <a:latin typeface="Calibri"/>
              <a:cs typeface="Calibri"/>
            </a:endParaRPr>
          </a:p>
          <a:p>
            <a:r>
              <a:rPr lang="en-US" sz="2600" dirty="0">
                <a:latin typeface="Calibri"/>
                <a:cs typeface="Calibri"/>
              </a:rPr>
              <a:t>Enhanced supervision and treatment, including residential housing</a:t>
            </a:r>
          </a:p>
          <a:p>
            <a:r>
              <a:rPr lang="en-US" sz="2600" b="1" i="1" dirty="0">
                <a:latin typeface="Calibri"/>
                <a:cs typeface="Calibri"/>
              </a:rPr>
              <a:t>Surpassed program targets</a:t>
            </a:r>
            <a:endParaRPr lang="en-US" sz="2600" dirty="0">
              <a:latin typeface="Calibri"/>
              <a:cs typeface="Calibri"/>
            </a:endParaRPr>
          </a:p>
          <a:p>
            <a:r>
              <a:rPr lang="en-US" sz="2600" b="1" i="1" dirty="0">
                <a:latin typeface="Calibri"/>
                <a:cs typeface="Calibri"/>
              </a:rPr>
              <a:t>Low completion rates</a:t>
            </a:r>
          </a:p>
        </p:txBody>
      </p:sp>
      <p:pic>
        <p:nvPicPr>
          <p:cNvPr id="9" name="Picture 10" descr="Chart, bar chart&#10;&#10;Description automatically generated">
            <a:extLst>
              <a:ext uri="{FF2B5EF4-FFF2-40B4-BE49-F238E27FC236}">
                <a16:creationId xmlns:a16="http://schemas.microsoft.com/office/drawing/2014/main" id="{3F2114E3-A506-A22A-49BD-83E04DF39BCF}"/>
              </a:ext>
            </a:extLst>
          </p:cNvPr>
          <p:cNvPicPr>
            <a:picLocks noGrp="1" noChangeAspect="1"/>
          </p:cNvPicPr>
          <p:nvPr>
            <p:ph sz="half" idx="2"/>
          </p:nvPr>
        </p:nvPicPr>
        <p:blipFill>
          <a:blip r:embed="rId2"/>
          <a:stretch>
            <a:fillRect/>
          </a:stretch>
        </p:blipFill>
        <p:spPr>
          <a:xfrm>
            <a:off x="5383666" y="2076063"/>
            <a:ext cx="5898576" cy="3548837"/>
          </a:xfrm>
        </p:spPr>
      </p:pic>
    </p:spTree>
    <p:extLst>
      <p:ext uri="{BB962C8B-B14F-4D97-AF65-F5344CB8AC3E}">
        <p14:creationId xmlns:p14="http://schemas.microsoft.com/office/powerpoint/2010/main" val="178767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E8FD8-E5FE-7DAF-BA1D-7689C1A6D9C8}"/>
              </a:ext>
            </a:extLst>
          </p:cNvPr>
          <p:cNvSpPr>
            <a:spLocks noGrp="1"/>
          </p:cNvSpPr>
          <p:nvPr>
            <p:ph type="title"/>
          </p:nvPr>
        </p:nvSpPr>
        <p:spPr>
          <a:xfrm>
            <a:off x="685800" y="1371600"/>
            <a:ext cx="2742028" cy="4114800"/>
          </a:xfrm>
        </p:spPr>
        <p:txBody>
          <a:bodyPr anchor="ctr">
            <a:normAutofit/>
          </a:bodyPr>
          <a:lstStyle/>
          <a:p>
            <a:pPr algn="ctr"/>
            <a:r>
              <a:rPr lang="en-US" sz="2700">
                <a:solidFill>
                  <a:schemeClr val="bg2"/>
                </a:solidFill>
                <a:latin typeface="Calibri"/>
                <a:cs typeface="Calibri"/>
              </a:rPr>
              <a:t>Bureau of justice Assistance Information &amp; Data sharing Objectives </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F18B39-7DCC-8F6A-486E-F02C4B309414}"/>
              </a:ext>
            </a:extLst>
          </p:cNvPr>
          <p:cNvSpPr>
            <a:spLocks noGrp="1"/>
          </p:cNvSpPr>
          <p:nvPr>
            <p:ph idx="1"/>
          </p:nvPr>
        </p:nvSpPr>
        <p:spPr>
          <a:xfrm>
            <a:off x="4951735" y="1618934"/>
            <a:ext cx="6360699" cy="4364666"/>
          </a:xfrm>
        </p:spPr>
        <p:txBody>
          <a:bodyPr vert="horz" lIns="91440" tIns="45720" rIns="91440" bIns="45720" rtlCol="0" anchor="ctr">
            <a:noAutofit/>
          </a:bodyPr>
          <a:lstStyle/>
          <a:p>
            <a:endParaRPr lang="en-US" sz="2200">
              <a:latin typeface="Calibri"/>
              <a:cs typeface="Calibri"/>
            </a:endParaRPr>
          </a:p>
          <a:p>
            <a:endParaRPr lang="en-US" sz="1900">
              <a:latin typeface="Calibri"/>
              <a:cs typeface="Calibri"/>
            </a:endParaRPr>
          </a:p>
          <a:p>
            <a:endParaRPr lang="en-US" sz="1900">
              <a:latin typeface="Calibri"/>
              <a:cs typeface="Calibri"/>
            </a:endParaRPr>
          </a:p>
        </p:txBody>
      </p:sp>
      <p:sp>
        <p:nvSpPr>
          <p:cNvPr id="4" name="TextBox 3">
            <a:extLst>
              <a:ext uri="{FF2B5EF4-FFF2-40B4-BE49-F238E27FC236}">
                <a16:creationId xmlns:a16="http://schemas.microsoft.com/office/drawing/2014/main" id="{BC0510ED-F735-8479-9736-0F96EB820EA3}"/>
              </a:ext>
            </a:extLst>
          </p:cNvPr>
          <p:cNvSpPr txBox="1"/>
          <p:nvPr/>
        </p:nvSpPr>
        <p:spPr>
          <a:xfrm>
            <a:off x="5083629" y="1088571"/>
            <a:ext cx="609599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rPr>
              <a:t>“Information sharing within and across criminal justice and behavioral health treatment agencies to make eligibility determinations, and ensure direct connections to treatment services in the community. For law enforcement this could include developing or enhancing computerized information systems to provide timely information to law enforcement and other criminal justice system personnel to improve the response to incidents involving people with MI and CMISAs, and which fosters the systematic analysis of incidents involving people with MI and CMISAs.” (BJA, 2019,p 8)</a:t>
            </a:r>
          </a:p>
        </p:txBody>
      </p:sp>
    </p:spTree>
    <p:extLst>
      <p:ext uri="{BB962C8B-B14F-4D97-AF65-F5344CB8AC3E}">
        <p14:creationId xmlns:p14="http://schemas.microsoft.com/office/powerpoint/2010/main" val="3110851666"/>
      </p:ext>
    </p:extLst>
  </p:cSld>
  <p:clrMapOvr>
    <a:masterClrMapping/>
  </p:clrMapOvr>
</p:sld>
</file>

<file path=ppt/theme/theme1.xml><?xml version="1.0" encoding="utf-8"?>
<a:theme xmlns:a="http://schemas.openxmlformats.org/drawingml/2006/main" name="ClassicFrameVTI">
  <a:themeElements>
    <a:clrScheme name="AnalogousFromRegularSeedLeftStep">
      <a:dk1>
        <a:srgbClr val="000000"/>
      </a:dk1>
      <a:lt1>
        <a:srgbClr val="FFFFFF"/>
      </a:lt1>
      <a:dk2>
        <a:srgbClr val="242F41"/>
      </a:dk2>
      <a:lt2>
        <a:srgbClr val="E8E6E2"/>
      </a:lt2>
      <a:accent1>
        <a:srgbClr val="2B6FE5"/>
      </a:accent1>
      <a:accent2>
        <a:srgbClr val="19ABD3"/>
      </a:accent2>
      <a:accent3>
        <a:srgbClr val="23B89A"/>
      </a:accent3>
      <a:accent4>
        <a:srgbClr val="16BB56"/>
      </a:accent4>
      <a:accent5>
        <a:srgbClr val="28BB23"/>
      </a:accent5>
      <a:accent6>
        <a:srgbClr val="5EB716"/>
      </a:accent6>
      <a:hlink>
        <a:srgbClr val="A47B36"/>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2C5B559600143BB605E82A1059C27" ma:contentTypeVersion="4" ma:contentTypeDescription="Create a new document." ma:contentTypeScope="" ma:versionID="140148123be05f684b4f1b41de9c3f76">
  <xsd:schema xmlns:xsd="http://www.w3.org/2001/XMLSchema" xmlns:xs="http://www.w3.org/2001/XMLSchema" xmlns:p="http://schemas.microsoft.com/office/2006/metadata/properties" xmlns:ns2="066337df-0311-42a6-ba3f-359a0b595e89" xmlns:ns3="4431c37b-b288-4b70-9c4c-942f8d4b33a0" targetNamespace="http://schemas.microsoft.com/office/2006/metadata/properties" ma:root="true" ma:fieldsID="bbd9874ded0eb332b223d2e87dc433e8" ns2:_="" ns3:_="">
    <xsd:import namespace="066337df-0311-42a6-ba3f-359a0b595e89"/>
    <xsd:import namespace="4431c37b-b288-4b70-9c4c-942f8d4b3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337df-0311-42a6-ba3f-359a0b595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1c37b-b288-4b70-9c4c-942f8d4b3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2A029-57BE-4221-853E-D8E04035BAFA}">
  <ds:schemaRefs>
    <ds:schemaRef ds:uri="066337df-0311-42a6-ba3f-359a0b595e89"/>
    <ds:schemaRef ds:uri="4431c37b-b288-4b70-9c4c-942f8d4b33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5AC52E-605C-4FF8-ACC3-4155CD6256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B8C078-F71B-43E0-9B11-52830B8C8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0</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ClassicFrameVTI</vt:lpstr>
      <vt:lpstr>Office Theme</vt:lpstr>
      <vt:lpstr>Rockingham Harrisonburg  Justice &amp; mental health collaboration: Findings and recommendations</vt:lpstr>
      <vt:lpstr>overview</vt:lpstr>
      <vt:lpstr>CIT Training Expansion</vt:lpstr>
      <vt:lpstr>Enhanced CIt training measures</vt:lpstr>
      <vt:lpstr>Co-Response Unit (CRU) Expansion</vt:lpstr>
      <vt:lpstr>PowerPoint Presentation</vt:lpstr>
      <vt:lpstr>CRU Referrals  to Services</vt:lpstr>
      <vt:lpstr>Specialized services for female offenders (SSFO) Program</vt:lpstr>
      <vt:lpstr>Bureau of justice Assistance Information &amp; Data sharing Objectives </vt:lpstr>
      <vt:lpstr>Information &amp; data sharing</vt:lpstr>
      <vt:lpstr>Regional Mental Health Crisis Trends</vt:lpstr>
      <vt:lpstr>Mental Health Call Volume by Month</vt:lpstr>
      <vt:lpstr>Research Findings  (Handout)</vt:lpstr>
      <vt:lpstr>Program Recommendations</vt:lpstr>
      <vt:lpstr>Data&amp; Evaluation   Recommendations</vt:lpstr>
      <vt:lpstr>Filling other program gaps</vt:lpstr>
      <vt:lpstr>ATTACHMENTS</vt:lpstr>
      <vt:lpstr>Mental Health Crisis Call Outcomes Among CIT Officers:    Challenges and Consequences for Citizens in Rural Areas   </vt:lpstr>
      <vt:lpstr>   Increasing CFS Volume</vt:lpstr>
      <vt:lpstr>   Increasing Arrest Volume</vt:lpstr>
      <vt:lpstr>   Voluntary Transport Locations</vt:lpstr>
      <vt:lpstr>        Results: CFS Outcomes by Response    </vt:lpstr>
      <vt:lpstr>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Rockingham Harrisonburg  Justice &amp; mental health collaboration: Findings and Future priorities</dc:title>
  <dc:creator>Peaslee, Liliokanaio - peaslelx</dc:creator>
  <cp:revision>205</cp:revision>
  <dcterms:created xsi:type="dcterms:W3CDTF">2023-04-02T18:21:53Z</dcterms:created>
  <dcterms:modified xsi:type="dcterms:W3CDTF">2023-04-03T19:28:52Z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0x0101003EA2C5B559600143BB605E82A1059C27</vt:lpwstr>
  </property>
</Properties>
</file>